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6" r:id="rId33"/>
    <p:sldId id="287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3"/>
  </p:normalViewPr>
  <p:slideViewPr>
    <p:cSldViewPr snapToGrid="0" snapToObjects="1">
      <p:cViewPr varScale="1">
        <p:scale>
          <a:sx n="53" d="100"/>
          <a:sy n="53" d="100"/>
        </p:scale>
        <p:origin x="5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8625599999999998E-2"/>
          <c:y val="3.3550299999999998E-2"/>
          <c:w val="0.94637400000000005"/>
          <c:h val="0.9061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Dask</c:v>
                </c:pt>
              </c:strCache>
            </c:strRef>
          </c:tx>
          <c:spPr>
            <a:solidFill>
              <a:srgbClr val="4472C4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929" b="0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Black-Scholes</c:v>
                </c:pt>
                <c:pt idx="1">
                  <c:v>Cholesky</c:v>
                </c:pt>
                <c:pt idx="2">
                  <c:v>Dot</c:v>
                </c:pt>
                <c:pt idx="3">
                  <c:v>FFT</c:v>
                </c:pt>
                <c:pt idx="4">
                  <c:v>Inv</c:v>
                </c:pt>
                <c:pt idx="5">
                  <c:v>LU</c:v>
                </c:pt>
                <c:pt idx="6">
                  <c:v>Monte-Carlo-Pi</c:v>
                </c:pt>
                <c:pt idx="7">
                  <c:v>QR</c:v>
                </c:pt>
                <c:pt idx="8">
                  <c:v>RNG</c:v>
                </c:pt>
                <c:pt idx="9">
                  <c:v>SVD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36.47</c:v>
                </c:pt>
                <c:pt idx="1">
                  <c:v>54.92</c:v>
                </c:pt>
                <c:pt idx="2">
                  <c:v>83.37</c:v>
                </c:pt>
                <c:pt idx="3">
                  <c:v>18.100000000000001</c:v>
                </c:pt>
                <c:pt idx="4">
                  <c:v>143.63999999999999</c:v>
                </c:pt>
                <c:pt idx="5">
                  <c:v>43.97</c:v>
                </c:pt>
                <c:pt idx="6">
                  <c:v>48.5</c:v>
                </c:pt>
                <c:pt idx="7">
                  <c:v>24.9</c:v>
                </c:pt>
                <c:pt idx="8">
                  <c:v>6.04</c:v>
                </c:pt>
                <c:pt idx="9">
                  <c:v>27.33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5-7741-BA21-88FAB1B84DF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Mars</c:v>
                </c:pt>
              </c:strCache>
            </c:strRef>
          </c:tx>
          <c:spPr>
            <a:solidFill>
              <a:srgbClr val="ED7D31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929" b="0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Black-Scholes</c:v>
                </c:pt>
                <c:pt idx="1">
                  <c:v>Cholesky</c:v>
                </c:pt>
                <c:pt idx="2">
                  <c:v>Dot</c:v>
                </c:pt>
                <c:pt idx="3">
                  <c:v>FFT</c:v>
                </c:pt>
                <c:pt idx="4">
                  <c:v>Inv</c:v>
                </c:pt>
                <c:pt idx="5">
                  <c:v>LU</c:v>
                </c:pt>
                <c:pt idx="6">
                  <c:v>Monte-Carlo-Pi</c:v>
                </c:pt>
                <c:pt idx="7">
                  <c:v>QR</c:v>
                </c:pt>
                <c:pt idx="8">
                  <c:v>RNG</c:v>
                </c:pt>
                <c:pt idx="9">
                  <c:v>SVD</c:v>
                </c:pt>
              </c:strCache>
            </c:strRef>
          </c:cat>
          <c:val>
            <c:numRef>
              <c:f>Sheet1!$B$3:$K$3</c:f>
              <c:numCache>
                <c:formatCode>General</c:formatCode>
                <c:ptCount val="10"/>
                <c:pt idx="0">
                  <c:v>34.65</c:v>
                </c:pt>
                <c:pt idx="1">
                  <c:v>53.06</c:v>
                </c:pt>
                <c:pt idx="2">
                  <c:v>31.44</c:v>
                </c:pt>
                <c:pt idx="3">
                  <c:v>16.940000000000001</c:v>
                </c:pt>
                <c:pt idx="4">
                  <c:v>51.25</c:v>
                </c:pt>
                <c:pt idx="5">
                  <c:v>43.97</c:v>
                </c:pt>
                <c:pt idx="6">
                  <c:v>36.090000000000003</c:v>
                </c:pt>
                <c:pt idx="7">
                  <c:v>22.34</c:v>
                </c:pt>
                <c:pt idx="8">
                  <c:v>4.7300000000000004</c:v>
                </c:pt>
                <c:pt idx="9">
                  <c:v>24.55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A5-7741-BA21-88FAB1B84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929" b="0" i="0" u="none" strike="noStrike">
                <a:solidFill>
                  <a:srgbClr val="000000"/>
                </a:solidFill>
                <a:latin typeface="Calibri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EBEBEB"/>
              </a:solidFill>
              <a:prstDash val="solid"/>
              <a:miter lim="800000"/>
            </a:ln>
          </c:spPr>
        </c:majorGridlines>
        <c:title>
          <c:tx>
            <c:rich>
              <a:bodyPr rot="-5400000"/>
              <a:lstStyle/>
              <a:p>
                <a:pPr>
                  <a:defRPr sz="1929" b="0" i="0" u="none" strike="noStrike">
                    <a:solidFill>
                      <a:srgbClr val="000000"/>
                    </a:solidFill>
                    <a:latin typeface="Calibri"/>
                  </a:defRPr>
                </a:pPr>
                <a:r>
                  <a:rPr lang="zh-CN" altLang="en-US" sz="1929" b="0" i="0" u="none" strike="noStrike">
                    <a:solidFill>
                      <a:srgbClr val="000000"/>
                    </a:solidFill>
                    <a:latin typeface="Calibri"/>
                  </a:rPr>
                  <a:t>运行时间（秒）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929" b="0" i="0" u="none" strike="noStrike">
                <a:solidFill>
                  <a:srgbClr val="000000"/>
                </a:solidFill>
                <a:latin typeface="Calibri"/>
              </a:defRPr>
            </a:pPr>
            <a:endParaRPr lang="zh-CN"/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6.0773599999999997E-2"/>
          <c:y val="0"/>
          <c:w val="0.88979299999999995"/>
          <c:h val="7.8972200000000006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060" b="0" i="0" u="none" strike="noStrike">
              <a:solidFill>
                <a:srgbClr val="000000"/>
              </a:solidFill>
              <a:latin typeface="Calibri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4.6829000000000003E-2"/>
          <c:y val="5.5495299999999997E-2"/>
          <c:w val="0.94817099999999999"/>
          <c:h val="0.891642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Dask</c:v>
                </c:pt>
              </c:strCache>
            </c:strRef>
          </c:tx>
          <c:spPr>
            <a:solidFill>
              <a:srgbClr val="4472C4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700" b="0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Black-Scholes</c:v>
                </c:pt>
                <c:pt idx="1">
                  <c:v>Cholesky</c:v>
                </c:pt>
                <c:pt idx="2">
                  <c:v>Dot</c:v>
                </c:pt>
                <c:pt idx="3">
                  <c:v>FFT</c:v>
                </c:pt>
                <c:pt idx="4">
                  <c:v>Inv</c:v>
                </c:pt>
                <c:pt idx="5">
                  <c:v>LU</c:v>
                </c:pt>
                <c:pt idx="6">
                  <c:v>Monte-Carlo-Pi</c:v>
                </c:pt>
                <c:pt idx="7">
                  <c:v>QR</c:v>
                </c:pt>
                <c:pt idx="8">
                  <c:v>RNG</c:v>
                </c:pt>
                <c:pt idx="9">
                  <c:v>SVD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148.94999999999999</c:v>
                </c:pt>
                <c:pt idx="1">
                  <c:v>164.93</c:v>
                </c:pt>
                <c:pt idx="2">
                  <c:v>2361.37</c:v>
                </c:pt>
                <c:pt idx="3">
                  <c:v>343.62</c:v>
                </c:pt>
                <c:pt idx="4">
                  <c:v>448.64</c:v>
                </c:pt>
                <c:pt idx="5">
                  <c:v>621.78</c:v>
                </c:pt>
                <c:pt idx="6">
                  <c:v>442.58</c:v>
                </c:pt>
                <c:pt idx="7">
                  <c:v>163.63999999999999</c:v>
                </c:pt>
                <c:pt idx="8">
                  <c:v>6.84</c:v>
                </c:pt>
                <c:pt idx="9">
                  <c:v>226.57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63-A34D-BC9B-58F9F864772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Mars</c:v>
                </c:pt>
              </c:strCache>
            </c:strRef>
          </c:tx>
          <c:spPr>
            <a:solidFill>
              <a:srgbClr val="ED7D31"/>
            </a:solidFill>
            <a:ln w="6350" cap="flat">
              <a:solidFill>
                <a:srgbClr val="FFFFFF"/>
              </a:solidFill>
              <a:prstDash val="solid"/>
              <a:miter lim="8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700" b="0" i="0" u="none" strike="noStrike">
                    <a:solidFill>
                      <a:srgbClr val="000000"/>
                    </a:solidFill>
                    <a:latin typeface="Calibri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Sheet1!$B$1:$K$1</c:f>
              <c:strCache>
                <c:ptCount val="10"/>
                <c:pt idx="0">
                  <c:v>Black-Scholes</c:v>
                </c:pt>
                <c:pt idx="1">
                  <c:v>Cholesky</c:v>
                </c:pt>
                <c:pt idx="2">
                  <c:v>Dot</c:v>
                </c:pt>
                <c:pt idx="3">
                  <c:v>FFT</c:v>
                </c:pt>
                <c:pt idx="4">
                  <c:v>Inv</c:v>
                </c:pt>
                <c:pt idx="5">
                  <c:v>LU</c:v>
                </c:pt>
                <c:pt idx="6">
                  <c:v>Monte-Carlo-Pi</c:v>
                </c:pt>
                <c:pt idx="7">
                  <c:v>QR</c:v>
                </c:pt>
                <c:pt idx="8">
                  <c:v>RNG</c:v>
                </c:pt>
                <c:pt idx="9">
                  <c:v>SVD</c:v>
                </c:pt>
              </c:strCache>
            </c:strRef>
          </c:cat>
          <c:val>
            <c:numRef>
              <c:f>Sheet1!$B$3:$K$3</c:f>
              <c:numCache>
                <c:formatCode>General</c:formatCode>
                <c:ptCount val="10"/>
                <c:pt idx="0">
                  <c:v>28.05</c:v>
                </c:pt>
                <c:pt idx="1">
                  <c:v>159.36000000000001</c:v>
                </c:pt>
                <c:pt idx="2">
                  <c:v>843.82</c:v>
                </c:pt>
                <c:pt idx="3">
                  <c:v>269.45999999999998</c:v>
                </c:pt>
                <c:pt idx="4">
                  <c:v>354.6</c:v>
                </c:pt>
                <c:pt idx="5">
                  <c:v>549.21</c:v>
                </c:pt>
                <c:pt idx="6">
                  <c:v>131.19</c:v>
                </c:pt>
                <c:pt idx="7">
                  <c:v>111.24</c:v>
                </c:pt>
                <c:pt idx="8">
                  <c:v>6.19</c:v>
                </c:pt>
                <c:pt idx="9">
                  <c:v>132.03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63-A34D-BC9B-58F9F86477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700" b="0" i="0" u="none" strike="noStrike">
                <a:solidFill>
                  <a:srgbClr val="000000"/>
                </a:solidFill>
                <a:latin typeface="Calibri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miter lim="800000"/>
            </a:ln>
          </c:spPr>
        </c:majorGridlines>
        <c:title>
          <c:tx>
            <c:rich>
              <a:bodyPr rot="-5400000"/>
              <a:lstStyle/>
              <a:p>
                <a:pPr>
                  <a:defRPr sz="1700" b="0" i="0" u="none" strike="noStrike">
                    <a:solidFill>
                      <a:srgbClr val="000000"/>
                    </a:solidFill>
                    <a:latin typeface="Calibri"/>
                  </a:defRPr>
                </a:pPr>
                <a:r>
                  <a:rPr lang="zh-CN" altLang="en-US" sz="1700" b="0" i="0" u="none" strike="noStrike">
                    <a:solidFill>
                      <a:srgbClr val="000000"/>
                    </a:solidFill>
                    <a:latin typeface="Calibri"/>
                  </a:rPr>
                  <a:t>运行时间（秒）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700" b="0" i="0" u="none" strike="noStrike">
                <a:solidFill>
                  <a:srgbClr val="000000"/>
                </a:solidFill>
                <a:latin typeface="Calibri"/>
              </a:defRPr>
            </a:pPr>
            <a:endParaRPr lang="zh-CN"/>
          </a:p>
        </c:txPr>
        <c:crossAx val="2094734552"/>
        <c:crosses val="autoZero"/>
        <c:crossBetween val="between"/>
        <c:majorUnit val="750"/>
        <c:minorUnit val="37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6.1521747743655153E-2"/>
          <c:y val="0"/>
          <c:w val="0.89218500000000001"/>
          <c:h val="8.5456000000000004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620" b="0" i="0" u="none" strike="noStrike">
              <a:solidFill>
                <a:srgbClr val="000000"/>
              </a:solidFill>
              <a:latin typeface="Calibri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43832521991127E-2"/>
          <c:y val="3.2569341238096065E-2"/>
          <c:w val="0.90558799141561053"/>
          <c:h val="0.92408833072416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'20G'!$A$2</c:f>
              <c:strCache>
                <c:ptCount val="1"/>
                <c:pt idx="0">
                  <c:v>Dask-GPU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'20G'!$B$2:$D$2</c:f>
              <c:numCache>
                <c:formatCode>General</c:formatCode>
                <c:ptCount val="3"/>
                <c:pt idx="0">
                  <c:v>11</c:v>
                </c:pt>
                <c:pt idx="1">
                  <c:v>12.2</c:v>
                </c:pt>
                <c:pt idx="2">
                  <c:v>11.7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63-A34D-BC9B-58F9F864772F}"/>
            </c:ext>
          </c:extLst>
        </c:ser>
        <c:ser>
          <c:idx val="1"/>
          <c:order val="1"/>
          <c:tx>
            <c:strRef>
              <c:f>'20G'!$A$3</c:f>
              <c:strCache>
                <c:ptCount val="1"/>
                <c:pt idx="0">
                  <c:v>Mars-GPU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rgbClr val="888888">
                  <a:alpha val="80000"/>
                </a:srgbClr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'20G'!$B$3:$D$3</c:f>
              <c:numCache>
                <c:formatCode>General</c:formatCode>
                <c:ptCount val="3"/>
                <c:pt idx="0">
                  <c:v>8.77</c:v>
                </c:pt>
                <c:pt idx="1">
                  <c:v>10.199999999999999</c:v>
                </c:pt>
                <c:pt idx="2">
                  <c:v>8.5500000000000007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63-A34D-BC9B-58F9F864772F}"/>
            </c:ext>
          </c:extLst>
        </c:ser>
        <c:ser>
          <c:idx val="2"/>
          <c:order val="2"/>
          <c:tx>
            <c:strRef>
              <c:f>'20G'!$A$4</c:f>
              <c:strCache>
                <c:ptCount val="1"/>
                <c:pt idx="0">
                  <c:v>Dask-CPU</c:v>
                </c:pt>
              </c:strCache>
            </c:strRef>
          </c:tx>
          <c:spPr>
            <a:solidFill>
              <a:srgbClr val="0070C0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E96-BF46-9660-DFF40770F77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4999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'20G'!$B$4:$D$4</c:f>
              <c:numCache>
                <c:formatCode>General</c:formatCode>
                <c:ptCount val="3"/>
                <c:pt idx="0">
                  <c:v>94</c:v>
                </c:pt>
                <c:pt idx="1">
                  <c:v>95</c:v>
                </c:pt>
                <c:pt idx="2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96-BF46-9660-DFF40770F770}"/>
            </c:ext>
          </c:extLst>
        </c:ser>
        <c:ser>
          <c:idx val="3"/>
          <c:order val="3"/>
          <c:tx>
            <c:strRef>
              <c:f>'20G'!$A$5</c:f>
              <c:strCache>
                <c:ptCount val="1"/>
                <c:pt idx="0">
                  <c:v>Mars-CPU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4999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'20G'!$B$5:$D$5</c:f>
              <c:numCache>
                <c:formatCode>General</c:formatCode>
                <c:ptCount val="3"/>
                <c:pt idx="0">
                  <c:v>24.8</c:v>
                </c:pt>
                <c:pt idx="1">
                  <c:v>41.2</c:v>
                </c:pt>
                <c:pt idx="2">
                  <c:v>39.5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E96-BF46-9660-DFF40770F7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12700" cap="flat" cmpd="sng" algn="ctr">
            <a:noFill/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700" b="0" i="0" u="none" strike="noStrike" kern="1200" baseline="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tickMarkSkip val="10"/>
        <c:noMultiLvlLbl val="1"/>
      </c:catAx>
      <c:valAx>
        <c:axId val="2094734553"/>
        <c:scaling>
          <c:orientation val="minMax"/>
          <c:max val="150"/>
          <c:min val="0"/>
        </c:scaling>
        <c:delete val="0"/>
        <c:axPos val="l"/>
        <c:majorGridlines>
          <c:spPr>
            <a:ln w="12700" cap="flat" cmpd="sng" algn="ctr">
              <a:solidFill>
                <a:srgbClr val="888888"/>
              </a:solidFill>
              <a:prstDash val="solid"/>
              <a:miter lim="800000"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700" b="0" i="0" u="none" strike="noStrike" kern="1200" baseline="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pPr>
                <a:r>
                  <a:rPr lang="zh-CN" altLang="en-US" sz="1700" b="0" i="0" u="none" strike="noStrike">
                    <a:solidFill>
                      <a:srgbClr val="000000"/>
                    </a:solidFill>
                    <a:latin typeface="Calibri"/>
                  </a:rPr>
                  <a:t>运行时间（秒）</a:t>
                </a:r>
              </a:p>
            </c:rich>
          </c:tx>
          <c:layout>
            <c:manualLayout>
              <c:xMode val="edge"/>
              <c:yMode val="edge"/>
              <c:x val="2.0803862146097717E-2"/>
              <c:y val="0.56607456326023764"/>
            </c:manualLayout>
          </c:layout>
          <c:overlay val="1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700" b="0" i="0" u="none" strike="noStrike" kern="1200" baseline="0">
                  <a:solidFill>
                    <a:srgbClr val="000000"/>
                  </a:solidFill>
                  <a:latin typeface="Calibri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noFill/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700" b="0" i="0" u="none" strike="noStrike" kern="1200" baseline="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pPr>
            <a:endParaRPr lang="zh-CN"/>
          </a:p>
        </c:txPr>
        <c:crossAx val="2094734552"/>
        <c:crosses val="autoZero"/>
        <c:crossBetween val="between"/>
        <c:majorUnit val="750"/>
        <c:minorUnit val="37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3947653083934139E-2"/>
          <c:y val="4.9760093012763219E-2"/>
          <c:w val="0.88793805735698283"/>
          <c:h val="0.18000161549353327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rgbClr val="000000"/>
              </a:solidFill>
              <a:latin typeface="Calibri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1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194496976057162E-2"/>
          <c:y val="3.2569341238096065E-2"/>
          <c:w val="0.90558799141561053"/>
          <c:h val="0.92408833072416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'20G'!$A$2</c:f>
              <c:strCache>
                <c:ptCount val="1"/>
                <c:pt idx="0">
                  <c:v>Dask-GPU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'20G'!$B$2:$D$2</c:f>
              <c:numCache>
                <c:formatCode>General</c:formatCode>
                <c:ptCount val="3"/>
                <c:pt idx="0">
                  <c:v>45.1</c:v>
                </c:pt>
                <c:pt idx="1">
                  <c:v>49.1</c:v>
                </c:pt>
                <c:pt idx="2">
                  <c:v>50.8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B0-EA43-A7B6-6032DD06F93A}"/>
            </c:ext>
          </c:extLst>
        </c:ser>
        <c:ser>
          <c:idx val="1"/>
          <c:order val="1"/>
          <c:tx>
            <c:strRef>
              <c:f>'20G'!$A$3</c:f>
              <c:strCache>
                <c:ptCount val="1"/>
                <c:pt idx="0">
                  <c:v>Mars-GPU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rgbClr val="888888">
                  <a:alpha val="80000"/>
                </a:srgbClr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'20G'!$B$3:$D$3</c:f>
              <c:numCache>
                <c:formatCode>General</c:formatCode>
                <c:ptCount val="3"/>
                <c:pt idx="0">
                  <c:v>37.799999999999997</c:v>
                </c:pt>
                <c:pt idx="1">
                  <c:v>43.5</c:v>
                </c:pt>
                <c:pt idx="2">
                  <c:v>35.6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B0-EA43-A7B6-6032DD06F93A}"/>
            </c:ext>
          </c:extLst>
        </c:ser>
        <c:ser>
          <c:idx val="2"/>
          <c:order val="2"/>
          <c:tx>
            <c:strRef>
              <c:f>'20G'!$A$4</c:f>
              <c:strCache>
                <c:ptCount val="1"/>
                <c:pt idx="0">
                  <c:v>Dask-CPU</c:v>
                </c:pt>
              </c:strCache>
            </c:strRef>
          </c:tx>
          <c:spPr>
            <a:solidFill>
              <a:srgbClr val="0070C0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CB0-EA43-A7B6-6032DD06F93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4999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'20G'!$B$4:$D$4</c:f>
              <c:numCache>
                <c:formatCode>General</c:formatCode>
                <c:ptCount val="3"/>
                <c:pt idx="0">
                  <c:v>383</c:v>
                </c:pt>
                <c:pt idx="1">
                  <c:v>385</c:v>
                </c:pt>
                <c:pt idx="2">
                  <c:v>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CB0-EA43-A7B6-6032DD06F93A}"/>
            </c:ext>
          </c:extLst>
        </c:ser>
        <c:ser>
          <c:idx val="3"/>
          <c:order val="3"/>
          <c:tx>
            <c:strRef>
              <c:f>'20G'!$A$5</c:f>
              <c:strCache>
                <c:ptCount val="1"/>
                <c:pt idx="0">
                  <c:v>Mars-CPU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4999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'20G'!$B$5:$D$5</c:f>
              <c:numCache>
                <c:formatCode>General</c:formatCode>
                <c:ptCount val="3"/>
                <c:pt idx="0">
                  <c:v>82</c:v>
                </c:pt>
                <c:pt idx="1">
                  <c:v>135</c:v>
                </c:pt>
                <c:pt idx="2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CB0-EA43-A7B6-6032DD06F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12700" cap="flat" cmpd="sng" algn="ctr">
            <a:noFill/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700" b="0" i="0" u="none" strike="noStrike" kern="1200" baseline="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6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700" b="0" i="0" u="none" strike="noStrike" kern="1200" baseline="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pPr>
                <a:r>
                  <a:rPr lang="zh-CN" altLang="en-US" sz="1700" b="0" i="0" u="none" strike="noStrike">
                    <a:solidFill>
                      <a:srgbClr val="000000"/>
                    </a:solidFill>
                    <a:latin typeface="Calibri"/>
                  </a:rPr>
                  <a:t>运行时间（秒）</a:t>
                </a:r>
              </a:p>
            </c:rich>
          </c:tx>
          <c:layout>
            <c:manualLayout>
              <c:xMode val="edge"/>
              <c:yMode val="edge"/>
              <c:x val="2.0803862146097717E-2"/>
              <c:y val="0.56607456326023764"/>
            </c:manualLayout>
          </c:layout>
          <c:overlay val="1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700" b="0" i="0" u="none" strike="noStrike" kern="1200" baseline="0">
                  <a:solidFill>
                    <a:srgbClr val="000000"/>
                  </a:solidFill>
                  <a:latin typeface="Calibri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noFill/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700" b="0" i="0" u="none" strike="noStrike" kern="1200" baseline="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pPr>
            <a:endParaRPr lang="zh-CN"/>
          </a:p>
        </c:txPr>
        <c:crossAx val="2094734552"/>
        <c:crosses val="autoZero"/>
        <c:crossBetween val="between"/>
        <c:majorUnit val="750"/>
        <c:minorUnit val="37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3947653083934139E-2"/>
          <c:y val="4.9760093012763219E-2"/>
          <c:w val="0.88793805735698283"/>
          <c:h val="0.18000161549353327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rgbClr val="000000"/>
              </a:solidFill>
              <a:latin typeface="Calibri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1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43832521991127E-2"/>
          <c:y val="3.2569341238096065E-2"/>
          <c:w val="0.90558799141561053"/>
          <c:h val="0.924088330724166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'20G'!$A$2</c:f>
              <c:strCache>
                <c:ptCount val="1"/>
                <c:pt idx="0">
                  <c:v>Dask-GPU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'20G'!$B$2:$D$2</c:f>
              <c:numCache>
                <c:formatCode>General</c:formatCode>
                <c:ptCount val="3"/>
                <c:pt idx="0">
                  <c:v>1.29</c:v>
                </c:pt>
                <c:pt idx="1">
                  <c:v>1.55</c:v>
                </c:pt>
                <c:pt idx="2">
                  <c:v>2.57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E-9C40-B8FA-F516569BF077}"/>
            </c:ext>
          </c:extLst>
        </c:ser>
        <c:ser>
          <c:idx val="1"/>
          <c:order val="1"/>
          <c:tx>
            <c:strRef>
              <c:f>'20G'!$A$3</c:f>
              <c:strCache>
                <c:ptCount val="1"/>
                <c:pt idx="0">
                  <c:v>Mars-GPU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rgbClr val="888888">
                  <a:alpha val="80000"/>
                </a:srgbClr>
              </a:solidFill>
            </a:ln>
            <a:effectLst/>
          </c:spPr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'20G'!$B$3:$D$3</c:f>
              <c:numCache>
                <c:formatCode>General</c:formatCode>
                <c:ptCount val="3"/>
                <c:pt idx="0">
                  <c:v>0.95</c:v>
                </c:pt>
                <c:pt idx="1">
                  <c:v>1.2</c:v>
                </c:pt>
                <c:pt idx="2">
                  <c:v>2.25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9E-9C40-B8FA-F516569BF077}"/>
            </c:ext>
          </c:extLst>
        </c:ser>
        <c:ser>
          <c:idx val="2"/>
          <c:order val="2"/>
          <c:tx>
            <c:strRef>
              <c:f>'20G'!$A$4</c:f>
              <c:strCache>
                <c:ptCount val="1"/>
                <c:pt idx="0">
                  <c:v>Dask-CPU</c:v>
                </c:pt>
              </c:strCache>
            </c:strRef>
          </c:tx>
          <c:spPr>
            <a:solidFill>
              <a:srgbClr val="0070C0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E9E-9C40-B8FA-F516569BF0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4999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'20G'!$B$4:$D$4</c:f>
              <c:numCache>
                <c:formatCode>General</c:formatCode>
                <c:ptCount val="3"/>
                <c:pt idx="0">
                  <c:v>8.49</c:v>
                </c:pt>
                <c:pt idx="1">
                  <c:v>8.56</c:v>
                </c:pt>
                <c:pt idx="2">
                  <c:v>8.44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9E-9C40-B8FA-F516569BF077}"/>
            </c:ext>
          </c:extLst>
        </c:ser>
        <c:ser>
          <c:idx val="3"/>
          <c:order val="3"/>
          <c:tx>
            <c:strRef>
              <c:f>'20G'!$A$5</c:f>
              <c:strCache>
                <c:ptCount val="1"/>
                <c:pt idx="0">
                  <c:v>Mars-CPU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shade val="95000"/>
                          <a:satMod val="104999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'20G'!$B$1:$D$1</c:f>
              <c:strCache>
                <c:ptCount val="3"/>
                <c:pt idx="0">
                  <c:v>groupby1</c:v>
                </c:pt>
                <c:pt idx="1">
                  <c:v>groupby2</c:v>
                </c:pt>
                <c:pt idx="2">
                  <c:v>groupby3</c:v>
                </c:pt>
              </c:strCache>
            </c:strRef>
          </c:cat>
          <c:val>
            <c:numRef>
              <c:f>'20G'!$B$5:$D$5</c:f>
              <c:numCache>
                <c:formatCode>General</c:formatCode>
                <c:ptCount val="3"/>
                <c:pt idx="0">
                  <c:v>4.6500000000000004</c:v>
                </c:pt>
                <c:pt idx="1">
                  <c:v>7.5</c:v>
                </c:pt>
                <c:pt idx="2">
                  <c:v>4.7300000000000004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E9E-9C40-B8FA-F516569BF0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12700" cap="flat" cmpd="sng" algn="ctr">
            <a:noFill/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700" b="0" i="0" u="none" strike="noStrike" kern="1200" baseline="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pPr>
            <a:endParaRPr lang="zh-CN"/>
          </a:p>
        </c:txPr>
        <c:crossAx val="2094734553"/>
        <c:crosses val="autoZero"/>
        <c:auto val="1"/>
        <c:lblAlgn val="ctr"/>
        <c:lblOffset val="100"/>
        <c:tickMarkSkip val="10"/>
        <c:noMultiLvlLbl val="1"/>
      </c:catAx>
      <c:valAx>
        <c:axId val="2094734553"/>
        <c:scaling>
          <c:orientation val="minMax"/>
          <c:max val="13"/>
          <c:min val="0"/>
        </c:scaling>
        <c:delete val="0"/>
        <c:axPos val="l"/>
        <c:majorGridlines>
          <c:spPr>
            <a:ln w="12700" cap="flat" cmpd="sng" algn="ctr">
              <a:solidFill>
                <a:srgbClr val="888888"/>
              </a:solidFill>
              <a:prstDash val="solid"/>
              <a:miter lim="800000"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700" b="0" i="0" u="none" strike="noStrike" kern="1200" baseline="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defRPr>
                </a:pPr>
                <a:r>
                  <a:rPr lang="zh-CN" altLang="en-US" sz="1700" b="0" i="0" u="none" strike="noStrike">
                    <a:solidFill>
                      <a:srgbClr val="000000"/>
                    </a:solidFill>
                    <a:latin typeface="Calibri"/>
                  </a:rPr>
                  <a:t>运行时间（秒）</a:t>
                </a:r>
              </a:p>
            </c:rich>
          </c:tx>
          <c:layout>
            <c:manualLayout>
              <c:xMode val="edge"/>
              <c:yMode val="edge"/>
              <c:x val="2.0803862146097717E-2"/>
              <c:y val="0.56607456326023764"/>
            </c:manualLayout>
          </c:layout>
          <c:overlay val="1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700" b="0" i="0" u="none" strike="noStrike" kern="1200" baseline="0">
                  <a:solidFill>
                    <a:srgbClr val="000000"/>
                  </a:solidFill>
                  <a:latin typeface="Calibri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noFill/>
            <a:prstDash val="solid"/>
            <a:miter lim="400000"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700" b="0" i="0" u="none" strike="noStrike" kern="1200" baseline="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pPr>
            <a:endParaRPr lang="zh-CN"/>
          </a:p>
        </c:txPr>
        <c:crossAx val="2094734552"/>
        <c:crosses val="autoZero"/>
        <c:crossBetween val="between"/>
        <c:majorUnit val="750"/>
        <c:minorUnit val="37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7.3947653083934139E-2"/>
          <c:y val="4.9760093012763219E-2"/>
          <c:w val="0.88793805735698283"/>
          <c:h val="0.18000161549353327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rgbClr val="000000"/>
              </a:solidFill>
              <a:latin typeface="Calibri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1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0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0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0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0.23401</cdr:x>
      <cdr:y>0.21631</cdr:y>
    </cdr:from>
    <cdr:to>
      <cdr:x>0.82189</cdr:x>
      <cdr:y>0.27777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903B68C3-E698-C748-A193-B52213857F09}"/>
            </a:ext>
          </a:extLst>
        </cdr:cNvPr>
        <cdr:cNvSpPr txBox="1"/>
      </cdr:nvSpPr>
      <cdr:spPr>
        <a:xfrm xmlns:a="http://schemas.openxmlformats.org/drawingml/2006/main">
          <a:off x="1808495" y="2094168"/>
          <a:ext cx="4543425" cy="59503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sp3d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none"/>
      </cdr:style>
      <cdr:txBody>
        <a:bodyPr xmlns:a="http://schemas.openxmlformats.org/drawingml/2006/main" rot="0" spcFirstLastPara="1" vertOverflow="clip" horzOverflow="overflow" vert="horz" wrap="square" lIns="50800" tIns="50800" rIns="50800" bIns="50800" numCol="1" spcCol="38100" rtlCol="0" anchor="ctr">
          <a:spAutoFit/>
        </a:bodyPr>
        <a:lstStyle xmlns:a="http://schemas.openxmlformats.org/drawingml/2006/main"/>
        <a:p xmlns:a="http://schemas.openxmlformats.org/drawingml/2006/main">
          <a:pPr marL="0" marR="0" indent="0" algn="ctr" defTabSz="8255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</a:pPr>
          <a:r>
            <a: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cs typeface="Helvetica Light"/>
              <a:sym typeface="Helvetica Light"/>
            </a:rPr>
            <a:t>数据大小：</a:t>
          </a:r>
          <a:r>
            <a:rPr lang="en-US" altLang="zh-CN" sz="320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Light"/>
              <a:sym typeface="Helvetica Light"/>
            </a:rPr>
            <a:t>5</a:t>
          </a:r>
          <a:r>
            <a: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cs typeface="Helvetica Light"/>
              <a:sym typeface="Helvetica Light"/>
            </a:rPr>
            <a:t>G</a:t>
          </a:r>
          <a:endParaRPr kumimoji="0" lang="zh-CN" altLang="en-US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ingFang SC" panose="020B0400000000000000" pitchFamily="34" charset="-122"/>
            <a:ea typeface="PingFang SC" panose="020B0400000000000000" pitchFamily="34" charset="-122"/>
            <a:cs typeface="Helvetica Light"/>
            <a:sym typeface="Helvetica Light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0.23401</cdr:x>
      <cdr:y>0.21631</cdr:y>
    </cdr:from>
    <cdr:to>
      <cdr:x>0.82189</cdr:x>
      <cdr:y>0.27777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903B68C3-E698-C748-A193-B52213857F09}"/>
            </a:ext>
          </a:extLst>
        </cdr:cNvPr>
        <cdr:cNvSpPr txBox="1"/>
      </cdr:nvSpPr>
      <cdr:spPr>
        <a:xfrm xmlns:a="http://schemas.openxmlformats.org/drawingml/2006/main">
          <a:off x="1808495" y="2094168"/>
          <a:ext cx="4543425" cy="59503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sp3d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none"/>
      </cdr:style>
      <cdr:txBody>
        <a:bodyPr xmlns:a="http://schemas.openxmlformats.org/drawingml/2006/main" rot="0" spcFirstLastPara="1" vertOverflow="clip" horzOverflow="overflow" vert="horz" wrap="square" lIns="50800" tIns="50800" rIns="50800" bIns="50800" numCol="1" spcCol="38100" rtlCol="0" anchor="ctr">
          <a:spAutoFit/>
        </a:bodyPr>
        <a:lstStyle xmlns:a="http://schemas.openxmlformats.org/drawingml/2006/main"/>
        <a:p xmlns:a="http://schemas.openxmlformats.org/drawingml/2006/main">
          <a:pPr marL="0" marR="0" indent="0" algn="ctr" defTabSz="8255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</a:pPr>
          <a:r>
            <a: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cs typeface="Helvetica Light"/>
              <a:sym typeface="Helvetica Light"/>
            </a:rPr>
            <a:t>数据大小：</a:t>
          </a:r>
          <a:r>
            <a:rPr lang="en-US" altLang="zh-CN" sz="320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Light"/>
              <a:sym typeface="Helvetica Light"/>
            </a:rPr>
            <a:t>20</a:t>
          </a:r>
          <a:r>
            <a:rPr kumimoji="0" lang="en-US" altLang="zh-CN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cs typeface="Helvetica Light"/>
              <a:sym typeface="Helvetica Light"/>
            </a:rPr>
            <a:t>G</a:t>
          </a:r>
          <a:endParaRPr kumimoji="0" lang="zh-CN" altLang="en-US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ingFang SC" panose="020B0400000000000000" pitchFamily="34" charset="-122"/>
            <a:ea typeface="PingFang SC" panose="020B0400000000000000" pitchFamily="34" charset="-122"/>
            <a:cs typeface="Helvetica Light"/>
            <a:sym typeface="Helvetica Light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0.23401</cdr:x>
      <cdr:y>0.21631</cdr:y>
    </cdr:from>
    <cdr:to>
      <cdr:x>0.82189</cdr:x>
      <cdr:y>0.27777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903B68C3-E698-C748-A193-B52213857F09}"/>
            </a:ext>
          </a:extLst>
        </cdr:cNvPr>
        <cdr:cNvSpPr txBox="1"/>
      </cdr:nvSpPr>
      <cdr:spPr>
        <a:xfrm xmlns:a="http://schemas.openxmlformats.org/drawingml/2006/main">
          <a:off x="1808495" y="2094168"/>
          <a:ext cx="4543425" cy="59503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sp3d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none"/>
      </cdr:style>
      <cdr:txBody>
        <a:bodyPr xmlns:a="http://schemas.openxmlformats.org/drawingml/2006/main" rot="0" spcFirstLastPara="1" vertOverflow="clip" horzOverflow="overflow" vert="horz" wrap="square" lIns="50800" tIns="50800" rIns="50800" bIns="50800" numCol="1" spcCol="38100" rtlCol="0" anchor="ctr">
          <a:spAutoFit/>
        </a:bodyPr>
        <a:lstStyle xmlns:a="http://schemas.openxmlformats.org/drawingml/2006/main"/>
        <a:p xmlns:a="http://schemas.openxmlformats.org/drawingml/2006/main">
          <a:pPr marL="0" marR="0" indent="0" algn="ctr" defTabSz="8255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</a:pPr>
          <a:r>
            <a: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PingFang SC" panose="020B0400000000000000" pitchFamily="34" charset="-122"/>
              <a:ea typeface="PingFang SC" panose="020B0400000000000000" pitchFamily="34" charset="-122"/>
              <a:cs typeface="Helvetica Light"/>
              <a:sym typeface="Helvetica Light"/>
            </a:rPr>
            <a:t>数据大小：</a:t>
          </a:r>
          <a:r>
            <a:rPr lang="en-US" altLang="zh-CN" sz="320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cs typeface="Helvetica Light"/>
              <a:sym typeface="Helvetica Light"/>
            </a:rPr>
            <a:t>500M</a:t>
          </a:r>
          <a:endParaRPr kumimoji="0" lang="zh-CN" altLang="en-US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ingFang SC" panose="020B0400000000000000" pitchFamily="34" charset="-122"/>
            <a:ea typeface="PingFang SC" panose="020B0400000000000000" pitchFamily="34" charset="-122"/>
            <a:cs typeface="Helvetica Light"/>
            <a:sym typeface="Helvetica Light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045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">
    <p:bg>
      <p:bgPr>
        <a:solidFill>
          <a:srgbClr val="171B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79" y="1104900"/>
            <a:ext cx="9525002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Helvetica"/>
              </a:defRPr>
            </a:lvl1pPr>
            <a:lvl2pPr marL="1099038" indent="-464038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2pPr>
            <a:lvl3pPr marL="1734038" indent="-464038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3pPr>
            <a:lvl4pPr marL="2369038" indent="-464038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4pPr>
            <a:lvl5pPr marL="3004038" indent="-464038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2387600" y="5975348"/>
            <a:ext cx="19621500" cy="10287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</a:pPr>
            <a:endParaRPr/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tif"/><Relationship Id="rId26" Type="http://schemas.openxmlformats.org/officeDocument/2006/relationships/image" Target="../media/image53.png"/><Relationship Id="rId3" Type="http://schemas.openxmlformats.org/officeDocument/2006/relationships/image" Target="../media/image7.png"/><Relationship Id="rId21" Type="http://schemas.openxmlformats.org/officeDocument/2006/relationships/image" Target="../media/image25.tif"/><Relationship Id="rId7" Type="http://schemas.openxmlformats.org/officeDocument/2006/relationships/image" Target="../media/image11.png"/><Relationship Id="rId12" Type="http://schemas.openxmlformats.org/officeDocument/2006/relationships/image" Target="../media/image16.tif"/><Relationship Id="rId17" Type="http://schemas.openxmlformats.org/officeDocument/2006/relationships/image" Target="../media/image21.tif"/><Relationship Id="rId25" Type="http://schemas.openxmlformats.org/officeDocument/2006/relationships/image" Target="../media/image52.png"/><Relationship Id="rId2" Type="http://schemas.openxmlformats.org/officeDocument/2006/relationships/image" Target="../media/image2.png"/><Relationship Id="rId16" Type="http://schemas.openxmlformats.org/officeDocument/2006/relationships/image" Target="../media/image20.tif"/><Relationship Id="rId20" Type="http://schemas.openxmlformats.org/officeDocument/2006/relationships/image" Target="../media/image2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tif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tif"/><Relationship Id="rId23" Type="http://schemas.openxmlformats.org/officeDocument/2006/relationships/image" Target="../media/image27.tif"/><Relationship Id="rId10" Type="http://schemas.openxmlformats.org/officeDocument/2006/relationships/image" Target="../media/image14.tif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tif"/><Relationship Id="rId14" Type="http://schemas.openxmlformats.org/officeDocument/2006/relationships/image" Target="../media/image18.tif"/><Relationship Id="rId2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tif"/><Relationship Id="rId7" Type="http://schemas.openxmlformats.org/officeDocument/2006/relationships/image" Target="../media/image33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"/><Relationship Id="rId11" Type="http://schemas.openxmlformats.org/officeDocument/2006/relationships/image" Target="../media/image59.png"/><Relationship Id="rId5" Type="http://schemas.openxmlformats.org/officeDocument/2006/relationships/image" Target="../media/image14.tif"/><Relationship Id="rId10" Type="http://schemas.openxmlformats.org/officeDocument/2006/relationships/image" Target="../media/image58.png"/><Relationship Id="rId4" Type="http://schemas.openxmlformats.org/officeDocument/2006/relationships/image" Target="../media/image55.tif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s-project/mars/issues/49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90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ti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ars-project.io/zh_CN/latest/" TargetMode="External"/><Relationship Id="rId2" Type="http://schemas.openxmlformats.org/officeDocument/2006/relationships/hyperlink" Target="https://github.com/mars-project/mar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10.png"/><Relationship Id="rId4" Type="http://schemas.openxmlformats.org/officeDocument/2006/relationships/hyperlink" Target="https://github.com/mars-project/mars/issues/537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tif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tif"/><Relationship Id="rId7" Type="http://schemas.openxmlformats.org/officeDocument/2006/relationships/image" Target="../media/image11.png"/><Relationship Id="rId12" Type="http://schemas.openxmlformats.org/officeDocument/2006/relationships/image" Target="../media/image16.tif"/><Relationship Id="rId17" Type="http://schemas.openxmlformats.org/officeDocument/2006/relationships/image" Target="../media/image21.tif"/><Relationship Id="rId25" Type="http://schemas.openxmlformats.org/officeDocument/2006/relationships/image" Target="../media/image29.png"/><Relationship Id="rId2" Type="http://schemas.openxmlformats.org/officeDocument/2006/relationships/image" Target="../media/image2.png"/><Relationship Id="rId16" Type="http://schemas.openxmlformats.org/officeDocument/2006/relationships/image" Target="../media/image20.tif"/><Relationship Id="rId20" Type="http://schemas.openxmlformats.org/officeDocument/2006/relationships/image" Target="../media/image2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tif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tif"/><Relationship Id="rId23" Type="http://schemas.openxmlformats.org/officeDocument/2006/relationships/image" Target="../media/image27.tif"/><Relationship Id="rId10" Type="http://schemas.openxmlformats.org/officeDocument/2006/relationships/image" Target="../media/image14.tif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tif"/><Relationship Id="rId14" Type="http://schemas.openxmlformats.org/officeDocument/2006/relationships/image" Target="../media/image18.tif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"/><Relationship Id="rId3" Type="http://schemas.openxmlformats.org/officeDocument/2006/relationships/image" Target="../media/image14.tif"/><Relationship Id="rId7" Type="http://schemas.openxmlformats.org/officeDocument/2006/relationships/image" Target="../media/image34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19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图片 11" descr="图片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8"/>
          <p:cNvSpPr txBox="1"/>
          <p:nvPr/>
        </p:nvSpPr>
        <p:spPr>
          <a:xfrm>
            <a:off x="10415601" y="8324087"/>
            <a:ext cx="3552798" cy="2275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B-GBK"/>
                <a:ea typeface="FZLanTingHei-B-GBK"/>
                <a:cs typeface="FZLanTingHei-B-GBK"/>
                <a:sym typeface="FZLanTingHei-B-GBK"/>
              </a:defRPr>
            </a:pPr>
            <a:r>
              <a:rPr dirty="0" err="1"/>
              <a:t>阿里云智能</a:t>
            </a:r>
            <a:endParaRPr dirty="0"/>
          </a:p>
          <a:p>
            <a:pPr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B-GBK"/>
                <a:ea typeface="FZLanTingHei-B-GBK"/>
                <a:cs typeface="FZLanTingHei-B-GBK"/>
                <a:sym typeface="FZLanTingHei-B-GBK"/>
              </a:defRPr>
            </a:pPr>
            <a:r>
              <a:rPr dirty="0" err="1">
                <a:latin typeface="FZLanTingHei-R-GBK" panose="02000000000000000000" pitchFamily="2" charset="-122"/>
                <a:ea typeface="FZLanTingHei-R-GBK" panose="02000000000000000000" pitchFamily="2" charset="-122"/>
              </a:rPr>
              <a:t>秦续业</a:t>
            </a:r>
            <a:endParaRPr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  <a:p>
            <a:pPr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B-GBK"/>
                <a:ea typeface="FZLanTingHei-B-GBK"/>
                <a:cs typeface="FZLanTingHei-B-GBK"/>
                <a:sym typeface="FZLanTingHei-B-GBK"/>
              </a:defRPr>
            </a:pPr>
            <a:r>
              <a:rPr dirty="0" err="1">
                <a:latin typeface="FZLanTingHei-R-GBK" panose="02000000000000000000" pitchFamily="2" charset="-122"/>
                <a:ea typeface="FZLanTingHei-R-GBK" panose="02000000000000000000" pitchFamily="2" charset="-122"/>
              </a:rPr>
              <a:t>何开圣</a:t>
            </a:r>
            <a:endParaRPr dirty="0">
              <a:latin typeface="FZLanTingHei-R-GBK" panose="02000000000000000000" pitchFamily="2" charset="-122"/>
              <a:ea typeface="FZLanTingHei-R-GBK" panose="02000000000000000000" pitchFamily="2" charset="-122"/>
            </a:endParaRPr>
          </a:p>
        </p:txBody>
      </p:sp>
      <p:sp>
        <p:nvSpPr>
          <p:cNvPr id="128" name="Shape 126"/>
          <p:cNvSpPr txBox="1"/>
          <p:nvPr/>
        </p:nvSpPr>
        <p:spPr>
          <a:xfrm>
            <a:off x="2236815" y="4756528"/>
            <a:ext cx="19910374" cy="283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7000" spc="159">
                <a:solidFill>
                  <a:srgbClr val="181818"/>
                </a:solidFill>
                <a:latin typeface="方正兰亭粗黑简体"/>
                <a:ea typeface="方正兰亭粗黑简体"/>
                <a:cs typeface="方正兰亭粗黑简体"/>
                <a:sym typeface="方正兰亭粗黑简体"/>
              </a:defRPr>
            </a:pPr>
            <a:r>
              <a:t>当 MARS 遇上 RAPIDS：</a:t>
            </a:r>
          </a:p>
          <a:p>
            <a:pPr>
              <a:lnSpc>
                <a:spcPct val="120000"/>
              </a:lnSpc>
              <a:defRPr sz="7000" spc="159">
                <a:solidFill>
                  <a:srgbClr val="181818"/>
                </a:solidFill>
                <a:latin typeface="方正兰亭粗黑简体"/>
                <a:ea typeface="方正兰亭粗黑简体"/>
                <a:cs typeface="方正兰亭粗黑简体"/>
                <a:sym typeface="方正兰亭粗黑简体"/>
              </a:defRPr>
            </a:pPr>
            <a:r>
              <a:t>使用 GPU 加速分布式海量数据处理的原理和实战</a:t>
            </a:r>
          </a:p>
        </p:txBody>
      </p:sp>
      <p:pic>
        <p:nvPicPr>
          <p:cNvPr id="129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3199" y="654555"/>
            <a:ext cx="4878607" cy="1275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hape 134"/>
          <p:cNvSpPr txBox="1"/>
          <p:nvPr/>
        </p:nvSpPr>
        <p:spPr>
          <a:xfrm>
            <a:off x="5620693" y="3898436"/>
            <a:ext cx="206438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Pandas</a:t>
            </a:r>
          </a:p>
        </p:txBody>
      </p:sp>
      <p:sp>
        <p:nvSpPr>
          <p:cNvPr id="282" name="Shape 134"/>
          <p:cNvSpPr txBox="1"/>
          <p:nvPr/>
        </p:nvSpPr>
        <p:spPr>
          <a:xfrm>
            <a:off x="14856302" y="3898436"/>
            <a:ext cx="442769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Mars DataFrame</a:t>
            </a:r>
          </a:p>
        </p:txBody>
      </p:sp>
      <p:grpSp>
        <p:nvGrpSpPr>
          <p:cNvPr id="285" name="1 import numpy as np…"/>
          <p:cNvGrpSpPr/>
          <p:nvPr/>
        </p:nvGrpSpPr>
        <p:grpSpPr>
          <a:xfrm>
            <a:off x="1840821" y="5251783"/>
            <a:ext cx="9457939" cy="2466341"/>
            <a:chOff x="0" y="0"/>
            <a:chExt cx="9457938" cy="2466339"/>
          </a:xfrm>
        </p:grpSpPr>
        <p:sp>
          <p:nvSpPr>
            <p:cNvPr id="284" name="1 import numpy as np…"/>
            <p:cNvSpPr txBox="1"/>
            <p:nvPr/>
          </p:nvSpPr>
          <p:spPr>
            <a:xfrm>
              <a:off x="6349" y="6350"/>
              <a:ext cx="9445240" cy="2453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1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numpy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np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2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pandas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pd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3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4 </a:t>
              </a:r>
              <a:r>
                <a:rPr>
                  <a:solidFill>
                    <a:srgbClr val="000000"/>
                  </a:solidFill>
                </a:rPr>
                <a:t>df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pd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DataFrame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np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00000"/>
                  </a:solidFill>
                </a:rP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rand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100000000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rPr>
                  <a:solidFill>
                    <a:srgbClr val="7A7A7A"/>
                  </a:solidFill>
                </a:rPr>
                <a:t>),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5 </a:t>
              </a:r>
              <a:r>
                <a:t>                  columns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 b="1">
                  <a:solidFill>
                    <a:srgbClr val="379A6A"/>
                  </a:solidFill>
                </a:rPr>
                <a:t>list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'abcd'</a:t>
              </a:r>
              <a:r>
                <a:rPr>
                  <a:solidFill>
                    <a:srgbClr val="7A7A7A"/>
                  </a:solidFill>
                </a:rPr>
                <a:t>))</a:t>
              </a:r>
            </a:p>
            <a:p>
              <a:pPr algn="l" defTabSz="457200">
                <a:defRPr sz="2400" b="1">
                  <a:solidFill>
                    <a:srgbClr val="379A6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0">
                  <a:solidFill>
                    <a:srgbClr val="686868"/>
                  </a:solidFill>
                </a:rPr>
                <a:t>  6 </a:t>
              </a:r>
              <a:r>
                <a:t>print</a:t>
              </a:r>
              <a:r>
                <a:rPr b="0">
                  <a:solidFill>
                    <a:srgbClr val="7A7A7A"/>
                  </a:solidFill>
                </a:rPr>
                <a:t>(</a:t>
              </a:r>
              <a:r>
                <a:rPr b="0">
                  <a:solidFill>
                    <a:srgbClr val="000000"/>
                  </a:solidFill>
                </a:rPr>
                <a:t>df</a:t>
              </a:r>
              <a:r>
                <a:rPr b="0">
                  <a:solidFill>
                    <a:srgbClr val="7A7A7A"/>
                  </a:solidFill>
                </a:rPr>
                <a:t>.</a:t>
              </a:r>
              <a:r>
                <a:t>sum</a:t>
              </a:r>
              <a:r>
                <a:rPr b="0">
                  <a:solidFill>
                    <a:srgbClr val="7A7A7A"/>
                  </a:solidFill>
                </a:rPr>
                <a:t>())</a:t>
              </a:r>
              <a:endParaRPr b="0">
                <a:solidFill>
                  <a:srgbClr val="000000"/>
                </a:solidFill>
              </a:endParaRPr>
            </a:p>
          </p:txBody>
        </p:sp>
        <p:pic>
          <p:nvPicPr>
            <p:cNvPr id="283" name="1 import numpy as np…   1 import numpy as np&#10;  2 import pandas as pd&#10;  3 &#10;  4 df = pd.DataFrame(np.random.rand(100000000, 4),&#10;  5                   columns=list('abcd'))&#10;  6 print(df.sum())&#10;" descr="1 import numpy as np…   1 import numpy as np  2 import pandas as pd  3   4 df = pd.DataFrame(np.random.rand(100000000, 4),  5                   columns=list('abcd'))  6 print(df.sum())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9457940" cy="2466340"/>
            </a:xfrm>
            <a:prstGeom prst="rect">
              <a:avLst/>
            </a:prstGeom>
            <a:effectLst/>
          </p:spPr>
        </p:pic>
      </p:grpSp>
      <p:grpSp>
        <p:nvGrpSpPr>
          <p:cNvPr id="288" name="1 import mars.tensor as mt…"/>
          <p:cNvGrpSpPr/>
          <p:nvPr/>
        </p:nvGrpSpPr>
        <p:grpSpPr>
          <a:xfrm>
            <a:off x="12160976" y="5251783"/>
            <a:ext cx="9457939" cy="2326641"/>
            <a:chOff x="0" y="0"/>
            <a:chExt cx="9457938" cy="2326639"/>
          </a:xfrm>
        </p:grpSpPr>
        <p:sp>
          <p:nvSpPr>
            <p:cNvPr id="287" name="1 import mars.tensor as mt…"/>
            <p:cNvSpPr txBox="1"/>
            <p:nvPr/>
          </p:nvSpPr>
          <p:spPr>
            <a:xfrm>
              <a:off x="6349" y="6350"/>
              <a:ext cx="9445240" cy="2313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1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mars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tensor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mt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2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mars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dataframe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md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3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4 </a:t>
              </a:r>
              <a:r>
                <a:rPr>
                  <a:solidFill>
                    <a:srgbClr val="000000"/>
                  </a:solidFill>
                </a:rPr>
                <a:t>df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md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DataFrame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00000"/>
                  </a:solidFill>
                </a:rP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rand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100000000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rPr>
                  <a:solidFill>
                    <a:srgbClr val="7A7A7A"/>
                  </a:solidFill>
                </a:rPr>
                <a:t>),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5 </a:t>
              </a:r>
              <a:r>
                <a:t>                  columns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 b="1">
                  <a:solidFill>
                    <a:srgbClr val="379A6A"/>
                  </a:solidFill>
                </a:rPr>
                <a:t>list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'abcd'</a:t>
              </a:r>
              <a:r>
                <a:rPr>
                  <a:solidFill>
                    <a:srgbClr val="7A7A7A"/>
                  </a:solidFill>
                </a:rPr>
                <a:t>))</a:t>
              </a: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6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df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 b="1">
                  <a:solidFill>
                    <a:srgbClr val="379A6A"/>
                  </a:solidFill>
                </a:rPr>
                <a:t>sum</a:t>
              </a:r>
              <a:r>
                <a:rPr>
                  <a:solidFill>
                    <a:srgbClr val="7A7A7A"/>
                  </a:solidFill>
                </a:rPr>
                <a:t>().</a:t>
              </a:r>
              <a:r>
                <a:t>execute</a:t>
              </a:r>
              <a:r>
                <a:rPr>
                  <a:solidFill>
                    <a:srgbClr val="7A7A7A"/>
                  </a:solidFill>
                </a:rPr>
                <a:t>())</a:t>
              </a:r>
            </a:p>
          </p:txBody>
        </p:sp>
        <p:pic>
          <p:nvPicPr>
            <p:cNvPr id="286" name="1 import mars.tensor as mt…   1 import mars.tensor as mt&#10;  2 import mars.dataframe as md&#10;  3 &#10;  4 df = md.DataFrame(mt.random.rand(100000000, 4),&#10;  5                   columns=list('abcd'))&#10;  6 print(df.sum().execute())" descr="1 import mars.tensor as mt…   1 import mars.tensor as mt  2 import mars.dataframe as md  3   4 df = md.DataFrame(mt.random.rand(100000000, 4),  5                   columns=list('abcd'))  6 print(df.sum().execute())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9457940" cy="2326640"/>
            </a:xfrm>
            <a:prstGeom prst="rect">
              <a:avLst/>
            </a:prstGeom>
            <a:effectLst/>
          </p:spPr>
        </p:pic>
      </p:grpSp>
      <p:sp>
        <p:nvSpPr>
          <p:cNvPr id="289" name="矩形"/>
          <p:cNvSpPr/>
          <p:nvPr/>
        </p:nvSpPr>
        <p:spPr>
          <a:xfrm>
            <a:off x="1840820" y="5251783"/>
            <a:ext cx="9457940" cy="2466341"/>
          </a:xfrm>
          <a:prstGeom prst="rect">
            <a:avLst/>
          </a:prstGeom>
          <a:solidFill>
            <a:srgbClr val="000000">
              <a:alpha val="5016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0" name="运行时间：18.7 s…"/>
          <p:cNvSpPr/>
          <p:nvPr/>
        </p:nvSpPr>
        <p:spPr>
          <a:xfrm>
            <a:off x="5025227" y="6032358"/>
            <a:ext cx="3089127" cy="905192"/>
          </a:xfrm>
          <a:prstGeom prst="roundRect">
            <a:avLst>
              <a:gd name="adj" fmla="val 31560"/>
            </a:avLst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运行时间：18.7 s</a:t>
            </a:r>
          </a:p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峰值内存：3430.29 MiB</a:t>
            </a:r>
          </a:p>
        </p:txBody>
      </p:sp>
      <p:pic>
        <p:nvPicPr>
          <p:cNvPr id="291" name="线条 线条" descr="线条 线条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75665" y="5650270"/>
            <a:ext cx="4629069" cy="50801"/>
          </a:xfrm>
          <a:prstGeom prst="rect">
            <a:avLst/>
          </a:prstGeom>
        </p:spPr>
      </p:pic>
      <p:pic>
        <p:nvPicPr>
          <p:cNvPr id="293" name="线条 线条" descr="线条 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75665" y="6029886"/>
            <a:ext cx="4948886" cy="50801"/>
          </a:xfrm>
          <a:prstGeom prst="rect">
            <a:avLst/>
          </a:prstGeom>
        </p:spPr>
      </p:pic>
      <p:pic>
        <p:nvPicPr>
          <p:cNvPr id="295" name="线条 线条" descr="线条 线条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805203" y="6754404"/>
            <a:ext cx="539372" cy="50801"/>
          </a:xfrm>
          <a:prstGeom prst="rect">
            <a:avLst/>
          </a:prstGeom>
        </p:spPr>
      </p:pic>
      <p:pic>
        <p:nvPicPr>
          <p:cNvPr id="297" name="线条 线条" descr="线条 线条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01749" y="6754404"/>
            <a:ext cx="539372" cy="50801"/>
          </a:xfrm>
          <a:prstGeom prst="rect">
            <a:avLst/>
          </a:prstGeom>
        </p:spPr>
      </p:pic>
      <p:pic>
        <p:nvPicPr>
          <p:cNvPr id="299" name="线条 线条" descr="线条 线条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48666" y="7478923"/>
            <a:ext cx="1645537" cy="50801"/>
          </a:xfrm>
          <a:prstGeom prst="rect">
            <a:avLst/>
          </a:prstGeom>
        </p:spPr>
      </p:pic>
      <p:sp>
        <p:nvSpPr>
          <p:cNvPr id="301" name="矩形"/>
          <p:cNvSpPr/>
          <p:nvPr/>
        </p:nvSpPr>
        <p:spPr>
          <a:xfrm>
            <a:off x="12160975" y="5251783"/>
            <a:ext cx="9457939" cy="2466341"/>
          </a:xfrm>
          <a:prstGeom prst="rect">
            <a:avLst/>
          </a:prstGeom>
          <a:solidFill>
            <a:srgbClr val="000000">
              <a:alpha val="5016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2" name="运行时间：5.25 s…"/>
          <p:cNvSpPr/>
          <p:nvPr/>
        </p:nvSpPr>
        <p:spPr>
          <a:xfrm>
            <a:off x="15345382" y="5962508"/>
            <a:ext cx="3089127" cy="905192"/>
          </a:xfrm>
          <a:prstGeom prst="roundRect">
            <a:avLst>
              <a:gd name="adj" fmla="val 31560"/>
            </a:avLst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运行时间：</a:t>
            </a:r>
            <a:r>
              <a:rPr>
                <a:solidFill>
                  <a:srgbClr val="EE220C"/>
                </a:solidFill>
              </a:rPr>
              <a:t>5.25 s</a:t>
            </a:r>
          </a:p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峰值内存：</a:t>
            </a:r>
            <a:r>
              <a:rPr>
                <a:solidFill>
                  <a:srgbClr val="EE220C"/>
                </a:solidFill>
              </a:rPr>
              <a:t>2007.92 MiB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" presetClass="entr" presetSubtype="3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animBg="1" advAuto="0"/>
      <p:bldP spid="288" grpId="2" animBg="1" advAuto="0"/>
      <p:bldP spid="289" grpId="8" animBg="1" advAuto="0"/>
      <p:bldP spid="290" grpId="9" animBg="1" advAuto="0"/>
      <p:bldP spid="291" grpId="3" animBg="1" advAuto="0"/>
      <p:bldP spid="293" grpId="4" animBg="1" advAuto="0"/>
      <p:bldP spid="295" grpId="5" animBg="1" advAuto="0"/>
      <p:bldP spid="297" grpId="6" animBg="1" advAuto="0"/>
      <p:bldP spid="299" grpId="7" animBg="1" advAuto="0"/>
      <p:bldP spid="301" grpId="10" animBg="1" advAuto="0"/>
      <p:bldP spid="302" grpId="1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134"/>
          <p:cNvSpPr txBox="1"/>
          <p:nvPr/>
        </p:nvSpPr>
        <p:spPr>
          <a:xfrm>
            <a:off x="4603910" y="2605195"/>
            <a:ext cx="311158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Scikit-learn</a:t>
            </a:r>
          </a:p>
        </p:txBody>
      </p:sp>
      <p:sp>
        <p:nvSpPr>
          <p:cNvPr id="306" name="Shape 134"/>
          <p:cNvSpPr txBox="1"/>
          <p:nvPr/>
        </p:nvSpPr>
        <p:spPr>
          <a:xfrm>
            <a:off x="15118103" y="2605195"/>
            <a:ext cx="284321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Mars learn</a:t>
            </a:r>
          </a:p>
        </p:txBody>
      </p:sp>
      <p:grpSp>
        <p:nvGrpSpPr>
          <p:cNvPr id="309" name="1 from sklearn.datasets import make_blobs…"/>
          <p:cNvGrpSpPr/>
          <p:nvPr/>
        </p:nvGrpSpPr>
        <p:grpSpPr>
          <a:xfrm>
            <a:off x="1630915" y="4335779"/>
            <a:ext cx="8694676" cy="5044441"/>
            <a:chOff x="0" y="0"/>
            <a:chExt cx="8694674" cy="5044440"/>
          </a:xfrm>
        </p:grpSpPr>
        <p:sp>
          <p:nvSpPr>
            <p:cNvPr id="308" name="1 from sklearn.datasets import make_blobs…"/>
            <p:cNvSpPr txBox="1"/>
            <p:nvPr/>
          </p:nvSpPr>
          <p:spPr>
            <a:xfrm>
              <a:off x="6350" y="6349"/>
              <a:ext cx="8681975" cy="5031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1 </a:t>
              </a:r>
              <a:r>
                <a:rPr b="1">
                  <a:solidFill>
                    <a:srgbClr val="379A6A"/>
                  </a:solidFill>
                </a:rPr>
                <a:t>from</a:t>
              </a:r>
              <a:r>
                <a:t> sklearn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datasets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make_blobs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2 </a:t>
              </a:r>
              <a:r>
                <a:rPr b="1">
                  <a:solidFill>
                    <a:srgbClr val="379A6A"/>
                  </a:solidFill>
                </a:rPr>
                <a:t>from</a:t>
              </a:r>
              <a:r>
                <a:t> sklearn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decomposition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pca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PCA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3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4 </a:t>
              </a:r>
              <a:r>
                <a:rPr>
                  <a:solidFill>
                    <a:srgbClr val="000000"/>
                  </a:solidFill>
                </a:rPr>
                <a:t>X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y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make_blobs</a:t>
              </a:r>
              <a:r>
                <a:rPr>
                  <a:solidFill>
                    <a:srgbClr val="7A7A7A"/>
                  </a:solidFill>
                </a:rPr>
                <a:t>(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5 </a:t>
              </a:r>
              <a:r>
                <a:t>    n_samples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100000000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n_features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,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6 </a:t>
              </a:r>
              <a:r>
                <a:t>    centers</a:t>
              </a:r>
              <a:r>
                <a:rPr>
                  <a:solidFill>
                    <a:srgbClr val="7A7A7A"/>
                  </a:solidFill>
                </a:rPr>
                <a:t>=[[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], [</a:t>
              </a:r>
              <a:r>
                <a:rPr>
                  <a:solidFill>
                    <a:srgbClr val="FF39A4"/>
                  </a:solidFill>
                </a:rPr>
                <a:t>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</a:t>
              </a:r>
              <a:r>
                <a:rPr>
                  <a:solidFill>
                    <a:srgbClr val="7A7A7A"/>
                  </a:solidFill>
                </a:rPr>
                <a:t>],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7 </a:t>
              </a:r>
              <a:r>
                <a:t>            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], [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]],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8 </a:t>
              </a:r>
              <a:r>
                <a:t>    cluster_std</a:t>
              </a:r>
              <a:r>
                <a:rPr>
                  <a:solidFill>
                    <a:srgbClr val="7A7A7A"/>
                  </a:solidFill>
                </a:rPr>
                <a:t>=[</a:t>
              </a:r>
              <a:r>
                <a:rPr>
                  <a:solidFill>
                    <a:srgbClr val="FF39A4"/>
                  </a:solidFill>
                </a:rPr>
                <a:t>0.2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0.2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0.2</a:t>
              </a:r>
              <a:r>
                <a:rPr>
                  <a:solidFill>
                    <a:srgbClr val="7A7A7A"/>
                  </a:solidFill>
                </a:rPr>
                <a:t>],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9 </a:t>
              </a:r>
              <a:r>
                <a:t>    random_state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9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10 </a:t>
              </a:r>
              <a:r>
                <a:t>pca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</a:t>
              </a:r>
              <a:r>
                <a:rPr>
                  <a:solidFill>
                    <a:srgbClr val="021CA1"/>
                  </a:solidFill>
                </a:rPr>
                <a:t>PCA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n_components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11 </a:t>
              </a:r>
              <a:r>
                <a:rPr>
                  <a:solidFill>
                    <a:srgbClr val="000000"/>
                  </a:solidFill>
                </a:rPr>
                <a:t>pca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fit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X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12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pca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explained_variance_ratio_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13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pca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explained_variance_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</p:txBody>
        </p:sp>
        <p:pic>
          <p:nvPicPr>
            <p:cNvPr id="307" name="1 from sklearn.datasets import make_blobs…   1 from sklearn.datasets import make_blobs&#10;  2 from sklearn.decomposition.pca import PCA&#10;  3 &#10;  4 X, y = make_blobs(&#10;  5     n_samples=100000000, n_features=3,&#10;  6     centers=[[3, 3, 3], [0, 0, 0],&#10;  7              [1, 1, 1], [2, 2, 2]],&#10;  8     cluster_std=[0.2, 0.1, 0.2, 0.2],&#10;  9     random_state=9)&#10; 10 pca = PCA(n_components=3)&#10; 11 pca.fit(X)&#10; 12 print(pca.explained_variance_ratio_)&#10; 13 print(pca.explained_variance_)&#10;" descr="1 from sklearn.datasets import make_blobs…   1 from sklearn.datasets import make_blobs  2 from sklearn.decomposition.pca import PCA  3   4 X, y = make_blobs(  5     n_samples=100000000, n_features=3,  6     centers=[[3, 3, 3], [0, 0, 0],  7              [1, 1, 1], [2, 2, 2]],  8     cluster_std=[0.2, 0.1, 0.2, 0.2],  9     random_state=9) 10 pca = PCA(n_components=3) 11 pca.fit(X) 12 print(pca.explained_variance_ratio_) 13 print(pca.explained_variance_)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694675" cy="5044442"/>
            </a:xfrm>
            <a:prstGeom prst="rect">
              <a:avLst/>
            </a:prstGeom>
            <a:effectLst/>
          </p:spPr>
        </p:pic>
      </p:grpSp>
      <p:grpSp>
        <p:nvGrpSpPr>
          <p:cNvPr id="312" name="1 from sklearn.datasets import make_blobs…"/>
          <p:cNvGrpSpPr/>
          <p:nvPr/>
        </p:nvGrpSpPr>
        <p:grpSpPr>
          <a:xfrm>
            <a:off x="11658449" y="4335779"/>
            <a:ext cx="9534814" cy="5044441"/>
            <a:chOff x="0" y="0"/>
            <a:chExt cx="9534813" cy="5044440"/>
          </a:xfrm>
        </p:grpSpPr>
        <p:sp>
          <p:nvSpPr>
            <p:cNvPr id="311" name="1 from sklearn.datasets import make_blobs…"/>
            <p:cNvSpPr txBox="1"/>
            <p:nvPr/>
          </p:nvSpPr>
          <p:spPr>
            <a:xfrm>
              <a:off x="6350" y="6349"/>
              <a:ext cx="9522114" cy="5031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1 </a:t>
              </a:r>
              <a:r>
                <a:rPr b="1">
                  <a:solidFill>
                    <a:srgbClr val="379A6A"/>
                  </a:solidFill>
                </a:rPr>
                <a:t>from</a:t>
              </a:r>
              <a:r>
                <a:t> sklearn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datasets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make_blobs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2 </a:t>
              </a:r>
              <a:r>
                <a:rPr b="1">
                  <a:solidFill>
                    <a:srgbClr val="379A6A"/>
                  </a:solidFill>
                </a:rPr>
                <a:t>from</a:t>
              </a:r>
              <a:r>
                <a:t> mars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learn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decomposition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PCA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3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4 </a:t>
              </a:r>
              <a:r>
                <a:rPr>
                  <a:solidFill>
                    <a:srgbClr val="000000"/>
                  </a:solidFill>
                </a:rPr>
                <a:t>X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y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make_blobs</a:t>
              </a:r>
              <a:r>
                <a:rPr>
                  <a:solidFill>
                    <a:srgbClr val="7A7A7A"/>
                  </a:solidFill>
                </a:rPr>
                <a:t>(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5 </a:t>
              </a:r>
              <a:r>
                <a:t>    n_samples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100000000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n_features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,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6 </a:t>
              </a:r>
              <a:r>
                <a:t>    centers</a:t>
              </a:r>
              <a:r>
                <a:rPr>
                  <a:solidFill>
                    <a:srgbClr val="7A7A7A"/>
                  </a:solidFill>
                </a:rPr>
                <a:t>=[[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], [</a:t>
              </a:r>
              <a:r>
                <a:rPr>
                  <a:solidFill>
                    <a:srgbClr val="FF39A4"/>
                  </a:solidFill>
                </a:rPr>
                <a:t>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</a:t>
              </a:r>
              <a:r>
                <a:rPr>
                  <a:solidFill>
                    <a:srgbClr val="7A7A7A"/>
                  </a:solidFill>
                </a:rPr>
                <a:t>],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7 </a:t>
              </a:r>
              <a:r>
                <a:t>            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], [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]],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8 </a:t>
              </a:r>
              <a:r>
                <a:t>    cluster_std</a:t>
              </a:r>
              <a:r>
                <a:rPr>
                  <a:solidFill>
                    <a:srgbClr val="7A7A7A"/>
                  </a:solidFill>
                </a:rPr>
                <a:t>=[</a:t>
              </a:r>
              <a:r>
                <a:rPr>
                  <a:solidFill>
                    <a:srgbClr val="FF39A4"/>
                  </a:solidFill>
                </a:rPr>
                <a:t>0.2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0.2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0.2</a:t>
              </a:r>
              <a:r>
                <a:rPr>
                  <a:solidFill>
                    <a:srgbClr val="7A7A7A"/>
                  </a:solidFill>
                </a:rPr>
                <a:t>],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9 </a:t>
              </a:r>
              <a:r>
                <a:t>    random_state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9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10 </a:t>
              </a:r>
              <a:r>
                <a:t>pca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</a:t>
              </a:r>
              <a:r>
                <a:rPr>
                  <a:solidFill>
                    <a:srgbClr val="021CA1"/>
                  </a:solidFill>
                </a:rPr>
                <a:t>PCA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n_components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11 </a:t>
              </a:r>
              <a:r>
                <a:rPr>
                  <a:solidFill>
                    <a:srgbClr val="000000"/>
                  </a:solidFill>
                </a:rPr>
                <a:t>pca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fit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X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12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pca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explained_variance_ratio_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execute</a:t>
              </a:r>
              <a:r>
                <a:rPr>
                  <a:solidFill>
                    <a:srgbClr val="7A7A7A"/>
                  </a:solidFill>
                </a:rPr>
                <a:t>())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13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pca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explained_variance_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execute</a:t>
              </a:r>
              <a:r>
                <a:rPr>
                  <a:solidFill>
                    <a:srgbClr val="7A7A7A"/>
                  </a:solidFill>
                </a:rPr>
                <a:t>())</a:t>
              </a:r>
            </a:p>
          </p:txBody>
        </p:sp>
        <p:pic>
          <p:nvPicPr>
            <p:cNvPr id="310" name="1 from sklearn.datasets import make_blobs…   1 from sklearn.datasets import make_blobs&#10;  2 from mars.learn.decomposition import PCA&#10;  3 &#10;  4 X, y = make_blobs(&#10;  5     n_samples=100000000, n_features=3,&#10;  6     centers=[[3, 3, 3], [0, 0, 0],&#10;  7              [1, 1, 1], [2, 2, 2]],&#10;  8     cluster_std=[0.2, 0.1, 0.2, 0.2],&#10;  9     random_state=9)&#10; 10 pca = PCA(n_components=3)&#10; 11 pca.fit(X)&#10; 12 print(pca.explained_variance_ratio_.execute())&#10; 13 print(pca.explained_variance_.execute())&#10;" descr="1 from sklearn.datasets import make_blobs…   1 from sklearn.datasets import make_blobs  2 from mars.learn.decomposition import PCA  3   4 X, y = make_blobs(  5     n_samples=100000000, n_features=3,  6     centers=[[3, 3, 3], [0, 0, 0],  7              [1, 1, 1], [2, 2, 2]],  8     cluster_std=[0.2, 0.1, 0.2, 0.2],  9     random_state=9) 10 pca = PCA(n_components=3) 11 pca.fit(X) 12 print(pca.explained_variance_ratio_.execute()) 13 print(pca.explained_variance_.execute())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9534814" cy="5044442"/>
            </a:xfrm>
            <a:prstGeom prst="rect">
              <a:avLst/>
            </a:prstGeom>
            <a:effectLst/>
          </p:spPr>
        </p:pic>
      </p:grpSp>
      <p:sp>
        <p:nvSpPr>
          <p:cNvPr id="313" name="矩形"/>
          <p:cNvSpPr/>
          <p:nvPr/>
        </p:nvSpPr>
        <p:spPr>
          <a:xfrm>
            <a:off x="1630915" y="4335780"/>
            <a:ext cx="8694676" cy="5044441"/>
          </a:xfrm>
          <a:prstGeom prst="rect">
            <a:avLst/>
          </a:prstGeom>
          <a:solidFill>
            <a:srgbClr val="000000">
              <a:alpha val="5016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14" name="线条 线条" descr="线条 线条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51105" y="5095157"/>
            <a:ext cx="7436110" cy="50801"/>
          </a:xfrm>
          <a:prstGeom prst="rect">
            <a:avLst/>
          </a:prstGeom>
        </p:spPr>
      </p:pic>
      <p:pic>
        <p:nvPicPr>
          <p:cNvPr id="316" name="线条 线条" descr="线条 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855994" y="8788585"/>
            <a:ext cx="2005208" cy="50801"/>
          </a:xfrm>
          <a:prstGeom prst="rect">
            <a:avLst/>
          </a:prstGeom>
        </p:spPr>
      </p:pic>
      <p:pic>
        <p:nvPicPr>
          <p:cNvPr id="318" name="线条 线条" descr="线条 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781471" y="9182590"/>
            <a:ext cx="2005207" cy="50801"/>
          </a:xfrm>
          <a:prstGeom prst="rect">
            <a:avLst/>
          </a:prstGeom>
        </p:spPr>
      </p:pic>
      <p:sp>
        <p:nvSpPr>
          <p:cNvPr id="320" name="运行时间：19.1 s…"/>
          <p:cNvSpPr/>
          <p:nvPr/>
        </p:nvSpPr>
        <p:spPr>
          <a:xfrm>
            <a:off x="4390294" y="6268476"/>
            <a:ext cx="3175919" cy="1179049"/>
          </a:xfrm>
          <a:prstGeom prst="roundRect">
            <a:avLst>
              <a:gd name="adj" fmla="val 29774"/>
            </a:avLst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运行时间：19.1 s</a:t>
            </a:r>
          </a:p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峰值内存：7314.82 MiB</a:t>
            </a:r>
          </a:p>
        </p:txBody>
      </p:sp>
      <p:sp>
        <p:nvSpPr>
          <p:cNvPr id="321" name="矩形"/>
          <p:cNvSpPr/>
          <p:nvPr/>
        </p:nvSpPr>
        <p:spPr>
          <a:xfrm>
            <a:off x="11658449" y="4335779"/>
            <a:ext cx="9534814" cy="5044441"/>
          </a:xfrm>
          <a:prstGeom prst="rect">
            <a:avLst/>
          </a:prstGeom>
          <a:solidFill>
            <a:srgbClr val="000000">
              <a:alpha val="5016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22" name="运行时间：12.8 s…"/>
          <p:cNvSpPr/>
          <p:nvPr/>
        </p:nvSpPr>
        <p:spPr>
          <a:xfrm>
            <a:off x="14837897" y="6268476"/>
            <a:ext cx="3175918" cy="1179049"/>
          </a:xfrm>
          <a:prstGeom prst="roundRect">
            <a:avLst>
              <a:gd name="adj" fmla="val 29774"/>
            </a:avLst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运行时间：</a:t>
            </a:r>
            <a:r>
              <a:rPr>
                <a:solidFill>
                  <a:srgbClr val="EE220C"/>
                </a:solidFill>
              </a:rPr>
              <a:t>12.8 s</a:t>
            </a:r>
          </a:p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峰值内存：</a:t>
            </a:r>
            <a:r>
              <a:rPr>
                <a:solidFill>
                  <a:srgbClr val="EE220C"/>
                </a:solidFill>
              </a:rPr>
              <a:t>3814.32 MiB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" presetClass="entr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1" animBg="1" advAuto="0"/>
      <p:bldP spid="312" grpId="2" animBg="1" advAuto="0"/>
      <p:bldP spid="313" grpId="6" animBg="1" advAuto="0"/>
      <p:bldP spid="314" grpId="3" animBg="1" advAuto="0"/>
      <p:bldP spid="316" grpId="4" animBg="1" advAuto="0"/>
      <p:bldP spid="318" grpId="5" animBg="1" advAuto="0"/>
      <p:bldP spid="320" grpId="7" animBg="1" advAuto="0"/>
      <p:bldP spid="321" grpId="8" animBg="1" advAuto="0"/>
      <p:bldP spid="322" grpId="9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134"/>
          <p:cNvSpPr txBox="1"/>
          <p:nvPr/>
        </p:nvSpPr>
        <p:spPr>
          <a:xfrm>
            <a:off x="772820" y="784248"/>
            <a:ext cx="612495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机器学习生命周期</a:t>
            </a:r>
          </a:p>
        </p:txBody>
      </p:sp>
      <p:pic>
        <p:nvPicPr>
          <p:cNvPr id="325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5" name="成组"/>
          <p:cNvGrpSpPr/>
          <p:nvPr/>
        </p:nvGrpSpPr>
        <p:grpSpPr>
          <a:xfrm>
            <a:off x="4620423" y="7808304"/>
            <a:ext cx="3330293" cy="3265268"/>
            <a:chOff x="0" y="-12700"/>
            <a:chExt cx="3330291" cy="3265266"/>
          </a:xfrm>
        </p:grpSpPr>
        <p:grpSp>
          <p:nvGrpSpPr>
            <p:cNvPr id="328" name="数据处理/…"/>
            <p:cNvGrpSpPr/>
            <p:nvPr/>
          </p:nvGrpSpPr>
          <p:grpSpPr>
            <a:xfrm>
              <a:off x="65024" y="-12701"/>
              <a:ext cx="3265268" cy="3265268"/>
              <a:chOff x="0" y="0"/>
              <a:chExt cx="3265267" cy="3265266"/>
            </a:xfrm>
          </p:grpSpPr>
          <p:sp>
            <p:nvSpPr>
              <p:cNvPr id="327" name="数据处理/…"/>
              <p:cNvSpPr/>
              <p:nvPr/>
            </p:nvSpPr>
            <p:spPr>
              <a:xfrm>
                <a:off x="12700" y="12700"/>
                <a:ext cx="3239868" cy="323986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数据处理/</a:t>
                </a:r>
              </a:p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数据分析</a:t>
                </a:r>
              </a:p>
            </p:txBody>
          </p:sp>
          <p:pic>
            <p:nvPicPr>
              <p:cNvPr id="326" name="数据处理/… 数据处理/&#10;数据分析" descr="数据处理/… 数据处理/数据分析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-1"/>
                <a:ext cx="3265269" cy="3265268"/>
              </a:xfrm>
              <a:prstGeom prst="rect">
                <a:avLst/>
              </a:prstGeom>
              <a:effectLst/>
            </p:spPr>
          </p:pic>
        </p:grpSp>
        <p:sp>
          <p:nvSpPr>
            <p:cNvPr id="329" name="线条"/>
            <p:cNvSpPr/>
            <p:nvPr/>
          </p:nvSpPr>
          <p:spPr>
            <a:xfrm>
              <a:off x="2774541" y="414528"/>
              <a:ext cx="154896" cy="1548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0" name="椭圆形"/>
            <p:cNvSpPr/>
            <p:nvPr/>
          </p:nvSpPr>
          <p:spPr>
            <a:xfrm>
              <a:off x="2912234" y="475276"/>
              <a:ext cx="174524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1" name="线条"/>
            <p:cNvSpPr/>
            <p:nvPr/>
          </p:nvSpPr>
          <p:spPr>
            <a:xfrm flipH="1">
              <a:off x="2728978" y="2784742"/>
              <a:ext cx="87872" cy="878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2" name="椭圆形"/>
            <p:cNvSpPr/>
            <p:nvPr/>
          </p:nvSpPr>
          <p:spPr>
            <a:xfrm>
              <a:off x="2580148" y="2791781"/>
              <a:ext cx="174524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3" name="线条"/>
            <p:cNvSpPr/>
            <p:nvPr/>
          </p:nvSpPr>
          <p:spPr>
            <a:xfrm flipV="1">
              <a:off x="87261" y="1498406"/>
              <a:ext cx="1" cy="2430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34" name="椭圆形"/>
            <p:cNvSpPr/>
            <p:nvPr/>
          </p:nvSpPr>
          <p:spPr>
            <a:xfrm>
              <a:off x="0" y="1277143"/>
              <a:ext cx="174523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345" name="成组"/>
          <p:cNvGrpSpPr/>
          <p:nvPr/>
        </p:nvGrpSpPr>
        <p:grpSpPr>
          <a:xfrm>
            <a:off x="8542956" y="2572835"/>
            <a:ext cx="3330292" cy="3265267"/>
            <a:chOff x="0" y="-12700"/>
            <a:chExt cx="3330291" cy="3265266"/>
          </a:xfrm>
        </p:grpSpPr>
        <p:grpSp>
          <p:nvGrpSpPr>
            <p:cNvPr id="338" name="特征工程/…"/>
            <p:cNvGrpSpPr/>
            <p:nvPr/>
          </p:nvGrpSpPr>
          <p:grpSpPr>
            <a:xfrm>
              <a:off x="65024" y="-12701"/>
              <a:ext cx="3265268" cy="3265268"/>
              <a:chOff x="0" y="0"/>
              <a:chExt cx="3265267" cy="3265266"/>
            </a:xfrm>
          </p:grpSpPr>
          <p:sp>
            <p:nvSpPr>
              <p:cNvPr id="337" name="特征工程/…"/>
              <p:cNvSpPr/>
              <p:nvPr/>
            </p:nvSpPr>
            <p:spPr>
              <a:xfrm>
                <a:off x="12699" y="12700"/>
                <a:ext cx="3239869" cy="323986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特征工程/</a:t>
                </a:r>
              </a:p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模型训练</a:t>
                </a:r>
              </a:p>
            </p:txBody>
          </p:sp>
          <p:pic>
            <p:nvPicPr>
              <p:cNvPr id="336" name="特征工程/… 特征工程/&#10;模型训练" descr="特征工程/… 特征工程/模型训练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" y="0"/>
                <a:ext cx="3265269" cy="3265267"/>
              </a:xfrm>
              <a:prstGeom prst="rect">
                <a:avLst/>
              </a:prstGeom>
              <a:effectLst/>
            </p:spPr>
          </p:pic>
        </p:grpSp>
        <p:sp>
          <p:nvSpPr>
            <p:cNvPr id="339" name="线条"/>
            <p:cNvSpPr/>
            <p:nvPr/>
          </p:nvSpPr>
          <p:spPr>
            <a:xfrm>
              <a:off x="2774541" y="414528"/>
              <a:ext cx="154896" cy="1548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0" name="椭圆形"/>
            <p:cNvSpPr/>
            <p:nvPr/>
          </p:nvSpPr>
          <p:spPr>
            <a:xfrm>
              <a:off x="2912235" y="475276"/>
              <a:ext cx="174523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1" name="线条"/>
            <p:cNvSpPr/>
            <p:nvPr/>
          </p:nvSpPr>
          <p:spPr>
            <a:xfrm flipH="1">
              <a:off x="2728978" y="2784742"/>
              <a:ext cx="87872" cy="878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2" name="椭圆形"/>
            <p:cNvSpPr/>
            <p:nvPr/>
          </p:nvSpPr>
          <p:spPr>
            <a:xfrm>
              <a:off x="2580148" y="2791780"/>
              <a:ext cx="174524" cy="24305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3" name="线条"/>
            <p:cNvSpPr/>
            <p:nvPr/>
          </p:nvSpPr>
          <p:spPr>
            <a:xfrm flipV="1">
              <a:off x="87261" y="1498406"/>
              <a:ext cx="1" cy="2430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44" name="椭圆形"/>
            <p:cNvSpPr/>
            <p:nvPr/>
          </p:nvSpPr>
          <p:spPr>
            <a:xfrm>
              <a:off x="-1" y="1277143"/>
              <a:ext cx="174524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355" name="成组"/>
          <p:cNvGrpSpPr/>
          <p:nvPr/>
        </p:nvGrpSpPr>
        <p:grpSpPr>
          <a:xfrm>
            <a:off x="12482041" y="7808304"/>
            <a:ext cx="3347230" cy="3265268"/>
            <a:chOff x="0" y="-12700"/>
            <a:chExt cx="3347228" cy="3265266"/>
          </a:xfrm>
        </p:grpSpPr>
        <p:grpSp>
          <p:nvGrpSpPr>
            <p:cNvPr id="348" name="模型部署/维…"/>
            <p:cNvGrpSpPr/>
            <p:nvPr/>
          </p:nvGrpSpPr>
          <p:grpSpPr>
            <a:xfrm>
              <a:off x="65421" y="-12701"/>
              <a:ext cx="3281808" cy="3265268"/>
              <a:chOff x="0" y="0"/>
              <a:chExt cx="3281807" cy="3265266"/>
            </a:xfrm>
          </p:grpSpPr>
          <p:sp>
            <p:nvSpPr>
              <p:cNvPr id="347" name="模型部署/维…"/>
              <p:cNvSpPr/>
              <p:nvPr/>
            </p:nvSpPr>
            <p:spPr>
              <a:xfrm>
                <a:off x="12700" y="12700"/>
                <a:ext cx="3256408" cy="323986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模型部署/维</a:t>
                </a:r>
              </a:p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护/改进</a:t>
                </a:r>
              </a:p>
            </p:txBody>
          </p:sp>
          <p:pic>
            <p:nvPicPr>
              <p:cNvPr id="346" name="模型部署/维… 模型部署/维&#10;护/改进" descr="模型部署/维… 模型部署/维护/改进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1" y="0"/>
                <a:ext cx="3281809" cy="3265267"/>
              </a:xfrm>
              <a:prstGeom prst="rect">
                <a:avLst/>
              </a:prstGeom>
              <a:effectLst/>
            </p:spPr>
          </p:pic>
        </p:grpSp>
        <p:sp>
          <p:nvSpPr>
            <p:cNvPr id="349" name="线条"/>
            <p:cNvSpPr/>
            <p:nvPr/>
          </p:nvSpPr>
          <p:spPr>
            <a:xfrm>
              <a:off x="2788706" y="414528"/>
              <a:ext cx="155687" cy="1548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0" name="椭圆形"/>
            <p:cNvSpPr/>
            <p:nvPr/>
          </p:nvSpPr>
          <p:spPr>
            <a:xfrm>
              <a:off x="2927103" y="475276"/>
              <a:ext cx="175414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1" name="线条"/>
            <p:cNvSpPr/>
            <p:nvPr/>
          </p:nvSpPr>
          <p:spPr>
            <a:xfrm flipH="1">
              <a:off x="2742911" y="2784742"/>
              <a:ext cx="88320" cy="878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2" name="椭圆形"/>
            <p:cNvSpPr/>
            <p:nvPr/>
          </p:nvSpPr>
          <p:spPr>
            <a:xfrm>
              <a:off x="2593322" y="2791781"/>
              <a:ext cx="175414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3" name="线条"/>
            <p:cNvSpPr/>
            <p:nvPr/>
          </p:nvSpPr>
          <p:spPr>
            <a:xfrm flipV="1">
              <a:off x="87706" y="1498406"/>
              <a:ext cx="1" cy="2430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54" name="椭圆形"/>
            <p:cNvSpPr/>
            <p:nvPr/>
          </p:nvSpPr>
          <p:spPr>
            <a:xfrm>
              <a:off x="-1" y="1277143"/>
              <a:ext cx="175415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400" name="连接线" descr="连接线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94872" y="5587024"/>
            <a:ext cx="1465619" cy="1963265"/>
          </a:xfrm>
          <a:prstGeom prst="rect">
            <a:avLst/>
          </a:prstGeom>
        </p:spPr>
      </p:pic>
      <p:pic>
        <p:nvPicPr>
          <p:cNvPr id="402" name="连接线" descr="连接线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979158" y="5691142"/>
            <a:ext cx="1462355" cy="1800708"/>
          </a:xfrm>
          <a:prstGeom prst="rect">
            <a:avLst/>
          </a:prstGeom>
        </p:spPr>
      </p:pic>
      <p:pic>
        <p:nvPicPr>
          <p:cNvPr id="404" name="连接线" descr="连接线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64495" y="9746829"/>
            <a:ext cx="3065566" cy="412919"/>
          </a:xfrm>
          <a:prstGeom prst="rect">
            <a:avLst/>
          </a:prstGeom>
        </p:spPr>
      </p:pic>
      <p:sp>
        <p:nvSpPr>
          <p:cNvPr id="359" name="Data"/>
          <p:cNvSpPr/>
          <p:nvPr/>
        </p:nvSpPr>
        <p:spPr>
          <a:xfrm>
            <a:off x="9645621" y="6911619"/>
            <a:ext cx="1324857" cy="174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808970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Data</a:t>
            </a:r>
          </a:p>
        </p:txBody>
      </p:sp>
      <p:grpSp>
        <p:nvGrpSpPr>
          <p:cNvPr id="368" name="成组"/>
          <p:cNvGrpSpPr/>
          <p:nvPr/>
        </p:nvGrpSpPr>
        <p:grpSpPr>
          <a:xfrm>
            <a:off x="1455650" y="2655292"/>
            <a:ext cx="4598098" cy="4659532"/>
            <a:chOff x="-6350" y="-6349"/>
            <a:chExt cx="4598096" cy="4659530"/>
          </a:xfrm>
        </p:grpSpPr>
        <p:pic>
          <p:nvPicPr>
            <p:cNvPr id="360" name="图像" descr="图像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75321" y="3638648"/>
              <a:ext cx="2270842" cy="769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图像" descr="图像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4412" y="1408805"/>
              <a:ext cx="2312660" cy="838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2" name="图像" descr="图像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4911" y="154249"/>
              <a:ext cx="4335574" cy="1039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3" name="图像" descr="图像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572752" y="1102570"/>
              <a:ext cx="1551669" cy="14508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4" name="矩形 矩形" descr="矩形 矩形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6350" y="-6350"/>
              <a:ext cx="4598097" cy="4659531"/>
            </a:xfrm>
            <a:prstGeom prst="rect">
              <a:avLst/>
            </a:prstGeom>
            <a:effectLst/>
          </p:spPr>
        </p:pic>
        <p:pic>
          <p:nvPicPr>
            <p:cNvPr id="366" name="图像" descr="图像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692548" y="3437201"/>
              <a:ext cx="1614779" cy="838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7" name="图像" descr="图像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99142" y="2117506"/>
              <a:ext cx="3810001" cy="1536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6" name="成组"/>
          <p:cNvGrpSpPr/>
          <p:nvPr/>
        </p:nvGrpSpPr>
        <p:grpSpPr>
          <a:xfrm>
            <a:off x="12796177" y="685922"/>
            <a:ext cx="4623844" cy="3470968"/>
            <a:chOff x="-6350" y="-6350"/>
            <a:chExt cx="4623842" cy="3470966"/>
          </a:xfrm>
        </p:grpSpPr>
        <p:pic>
          <p:nvPicPr>
            <p:cNvPr id="369" name="图像" descr="图像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0815" y="1515217"/>
              <a:ext cx="2061227" cy="747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图像" descr="图像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464183" y="110099"/>
              <a:ext cx="1380402" cy="1380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图像" descr="图像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898050" y="198720"/>
              <a:ext cx="2406318" cy="12031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2" name="图像" descr="图像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596236" y="1355536"/>
              <a:ext cx="1941754" cy="747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3" name="矩形 矩形" descr="矩形 矩形"/>
            <p:cNvPicPr>
              <a:picLocks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6350" y="-6351"/>
              <a:ext cx="4623843" cy="3470968"/>
            </a:xfrm>
            <a:prstGeom prst="rect">
              <a:avLst/>
            </a:prstGeom>
            <a:effectLst/>
          </p:spPr>
        </p:pic>
        <p:pic>
          <p:nvPicPr>
            <p:cNvPr id="375" name="图像" descr="图像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529736" y="2375749"/>
              <a:ext cx="1551669" cy="805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3" name="成组"/>
          <p:cNvGrpSpPr/>
          <p:nvPr/>
        </p:nvGrpSpPr>
        <p:grpSpPr>
          <a:xfrm>
            <a:off x="15436780" y="10502958"/>
            <a:ext cx="3831270" cy="2611683"/>
            <a:chOff x="0" y="0"/>
            <a:chExt cx="3831269" cy="2611681"/>
          </a:xfrm>
        </p:grpSpPr>
        <p:pic>
          <p:nvPicPr>
            <p:cNvPr id="377" name="图像" descr="图像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31123" y="0"/>
              <a:ext cx="1536030" cy="1536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8" name="图像" descr="图像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875370" y="1306989"/>
              <a:ext cx="1538889" cy="1166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图像" descr="图像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0" y="1442966"/>
              <a:ext cx="1598275" cy="8950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0" name="矩形 矩形" descr="矩形 矩形"/>
            <p:cNvPicPr>
              <a:picLocks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40228" y="7922"/>
              <a:ext cx="3791042" cy="2603760"/>
            </a:xfrm>
            <a:prstGeom prst="rect">
              <a:avLst/>
            </a:prstGeom>
            <a:effectLst/>
          </p:spPr>
        </p:pic>
        <p:pic>
          <p:nvPicPr>
            <p:cNvPr id="382" name="图像" descr="图像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2397191" y="298830"/>
              <a:ext cx="495251" cy="938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4" name="箭头"/>
          <p:cNvSpPr/>
          <p:nvPr/>
        </p:nvSpPr>
        <p:spPr>
          <a:xfrm>
            <a:off x="2544953" y="8873725"/>
            <a:ext cx="1266808" cy="1134426"/>
          </a:xfrm>
          <a:prstGeom prst="rightArrow">
            <a:avLst>
              <a:gd name="adj1" fmla="val 40178"/>
              <a:gd name="adj2" fmla="val 560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387" name="训练的模型"/>
          <p:cNvGrpSpPr/>
          <p:nvPr/>
        </p:nvGrpSpPr>
        <p:grpSpPr>
          <a:xfrm>
            <a:off x="19112324" y="8920988"/>
            <a:ext cx="2591198" cy="1039899"/>
            <a:chOff x="0" y="0"/>
            <a:chExt cx="2591196" cy="1039897"/>
          </a:xfrm>
        </p:grpSpPr>
        <p:sp>
          <p:nvSpPr>
            <p:cNvPr id="386" name="训练的模型"/>
            <p:cNvSpPr/>
            <p:nvPr/>
          </p:nvSpPr>
          <p:spPr>
            <a:xfrm>
              <a:off x="6349" y="6350"/>
              <a:ext cx="2578498" cy="1027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808970">
                <a:defRPr sz="30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训练的模型</a:t>
              </a:r>
            </a:p>
          </p:txBody>
        </p:sp>
        <p:pic>
          <p:nvPicPr>
            <p:cNvPr id="385" name="训练的模型 训练的模型" descr="训练的模型 训练的模型"/>
            <p:cNvPicPr>
              <a:picLocks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-1" y="0"/>
              <a:ext cx="2591198" cy="1039898"/>
            </a:xfrm>
            <a:prstGeom prst="rect">
              <a:avLst/>
            </a:prstGeom>
            <a:effectLst/>
          </p:spPr>
        </p:pic>
      </p:grpSp>
      <p:pic>
        <p:nvPicPr>
          <p:cNvPr id="406" name="连接线" descr="连接线"/>
          <p:cNvPicPr>
            <a:picLocks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20334946" y="8085835"/>
            <a:ext cx="124841" cy="847854"/>
          </a:xfrm>
          <a:prstGeom prst="rect">
            <a:avLst/>
          </a:prstGeom>
        </p:spPr>
      </p:pic>
      <p:pic>
        <p:nvPicPr>
          <p:cNvPr id="408" name="连接线" descr="连接线"/>
          <p:cNvPicPr>
            <a:picLocks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0325137" y="9948101"/>
            <a:ext cx="124723" cy="847941"/>
          </a:xfrm>
          <a:prstGeom prst="rect">
            <a:avLst/>
          </a:prstGeom>
        </p:spPr>
      </p:pic>
      <p:sp>
        <p:nvSpPr>
          <p:cNvPr id="390" name="{ 新的数据 }"/>
          <p:cNvSpPr txBox="1"/>
          <p:nvPr/>
        </p:nvSpPr>
        <p:spPr>
          <a:xfrm>
            <a:off x="19360751" y="7473695"/>
            <a:ext cx="2040023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808970"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{ 新的数据 }</a:t>
            </a:r>
          </a:p>
        </p:txBody>
      </p:sp>
      <p:sp>
        <p:nvSpPr>
          <p:cNvPr id="391" name="{ 预测 }"/>
          <p:cNvSpPr txBox="1"/>
          <p:nvPr/>
        </p:nvSpPr>
        <p:spPr>
          <a:xfrm>
            <a:off x="19741751" y="10783341"/>
            <a:ext cx="1278023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808970"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{ 预测 }</a:t>
            </a:r>
          </a:p>
        </p:txBody>
      </p:sp>
      <p:sp>
        <p:nvSpPr>
          <p:cNvPr id="392" name="往往要占用 80% 的时间"/>
          <p:cNvSpPr/>
          <p:nvPr/>
        </p:nvSpPr>
        <p:spPr>
          <a:xfrm>
            <a:off x="4988383" y="11057804"/>
            <a:ext cx="2581673" cy="1193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14" y="0"/>
                </a:moveTo>
                <a:lnTo>
                  <a:pt x="8955" y="3146"/>
                </a:lnTo>
                <a:lnTo>
                  <a:pt x="1079" y="3146"/>
                </a:lnTo>
                <a:cubicBezTo>
                  <a:pt x="483" y="3146"/>
                  <a:pt x="0" y="4190"/>
                  <a:pt x="0" y="5481"/>
                </a:cubicBezTo>
                <a:lnTo>
                  <a:pt x="0" y="19265"/>
                </a:lnTo>
                <a:cubicBezTo>
                  <a:pt x="0" y="20556"/>
                  <a:pt x="483" y="21600"/>
                  <a:pt x="1079" y="21600"/>
                </a:cubicBezTo>
                <a:lnTo>
                  <a:pt x="20521" y="21600"/>
                </a:lnTo>
                <a:cubicBezTo>
                  <a:pt x="21117" y="21600"/>
                  <a:pt x="21600" y="20556"/>
                  <a:pt x="21600" y="19265"/>
                </a:cubicBezTo>
                <a:lnTo>
                  <a:pt x="21600" y="5481"/>
                </a:lnTo>
                <a:cubicBezTo>
                  <a:pt x="21600" y="4190"/>
                  <a:pt x="21117" y="3146"/>
                  <a:pt x="20521" y="3146"/>
                </a:cubicBezTo>
                <a:lnTo>
                  <a:pt x="13272" y="3146"/>
                </a:lnTo>
                <a:lnTo>
                  <a:pt x="11114" y="0"/>
                </a:lnTo>
                <a:close/>
              </a:path>
            </a:pathLst>
          </a:custGeom>
          <a:solidFill>
            <a:schemeClr val="accent5">
              <a:satOff val="-30358"/>
              <a:lumOff val="14901"/>
            </a:schemeClr>
          </a:solidFill>
          <a:ln>
            <a:solidFill>
              <a:srgbClr val="C82101"/>
            </a:solidFill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往往要占用 80% 的时间</a:t>
            </a:r>
          </a:p>
        </p:txBody>
      </p:sp>
      <p:sp>
        <p:nvSpPr>
          <p:cNvPr id="393" name="箭头"/>
          <p:cNvSpPr/>
          <p:nvPr/>
        </p:nvSpPr>
        <p:spPr>
          <a:xfrm>
            <a:off x="16712643" y="8873725"/>
            <a:ext cx="1266808" cy="1134426"/>
          </a:xfrm>
          <a:prstGeom prst="rightArrow">
            <a:avLst>
              <a:gd name="adj1" fmla="val 40178"/>
              <a:gd name="adj2" fmla="val 560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4" name="矩形"/>
          <p:cNvSpPr/>
          <p:nvPr/>
        </p:nvSpPr>
        <p:spPr>
          <a:xfrm>
            <a:off x="12802527" y="692272"/>
            <a:ext cx="4611144" cy="3458268"/>
          </a:xfrm>
          <a:prstGeom prst="rect">
            <a:avLst/>
          </a:prstGeom>
          <a:solidFill>
            <a:srgbClr val="000000">
              <a:alpha val="6454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5" name="支持GPU加速"/>
          <p:cNvSpPr txBox="1"/>
          <p:nvPr/>
        </p:nvSpPr>
        <p:spPr>
          <a:xfrm>
            <a:off x="13508240" y="2038712"/>
            <a:ext cx="3199719" cy="7653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支持GPU加速</a:t>
            </a:r>
          </a:p>
        </p:txBody>
      </p:sp>
      <p:sp>
        <p:nvSpPr>
          <p:cNvPr id="396" name="矩形"/>
          <p:cNvSpPr/>
          <p:nvPr/>
        </p:nvSpPr>
        <p:spPr>
          <a:xfrm>
            <a:off x="15436780" y="10502958"/>
            <a:ext cx="3824920" cy="2605333"/>
          </a:xfrm>
          <a:prstGeom prst="rect">
            <a:avLst/>
          </a:prstGeom>
          <a:solidFill>
            <a:srgbClr val="000000">
              <a:alpha val="65005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7" name="支持GPU加速"/>
          <p:cNvSpPr txBox="1"/>
          <p:nvPr/>
        </p:nvSpPr>
        <p:spPr>
          <a:xfrm>
            <a:off x="15749380" y="11422931"/>
            <a:ext cx="3199720" cy="7653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支持GPU加速</a:t>
            </a:r>
          </a:p>
        </p:txBody>
      </p:sp>
      <p:sp>
        <p:nvSpPr>
          <p:cNvPr id="398" name="矩形"/>
          <p:cNvSpPr/>
          <p:nvPr/>
        </p:nvSpPr>
        <p:spPr>
          <a:xfrm>
            <a:off x="1462000" y="2661642"/>
            <a:ext cx="4585398" cy="4646832"/>
          </a:xfrm>
          <a:prstGeom prst="rect">
            <a:avLst/>
          </a:prstGeom>
          <a:solidFill>
            <a:srgbClr val="000000">
              <a:alpha val="6521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9" name="GPU???"/>
          <p:cNvSpPr txBox="1"/>
          <p:nvPr/>
        </p:nvSpPr>
        <p:spPr>
          <a:xfrm>
            <a:off x="2705379" y="4653164"/>
            <a:ext cx="2098640" cy="6637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40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GPU???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" presetClass="entr" presetSubtype="3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" presetClass="entr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1" animBg="1" advAuto="0"/>
      <p:bldP spid="395" grpId="2" animBg="1" advAuto="0"/>
      <p:bldP spid="396" grpId="3" animBg="1" advAuto="0"/>
      <p:bldP spid="397" grpId="4" animBg="1" advAuto="0"/>
      <p:bldP spid="398" grpId="5" animBg="1" advAuto="0"/>
      <p:bldP spid="399" grpId="6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8669" y="308838"/>
            <a:ext cx="2487121" cy="1064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1800" y="4252684"/>
            <a:ext cx="16880400" cy="9115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04941" y="3044525"/>
            <a:ext cx="2651178" cy="961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10917" y="1676681"/>
            <a:ext cx="2639226" cy="1064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04941" y="308838"/>
            <a:ext cx="2651178" cy="1064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连接线" descr="连接线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405318" y="638959"/>
            <a:ext cx="4794152" cy="405591"/>
          </a:xfrm>
          <a:prstGeom prst="rect">
            <a:avLst/>
          </a:prstGeom>
        </p:spPr>
      </p:pic>
      <p:pic>
        <p:nvPicPr>
          <p:cNvPr id="418" name="椭圆形 椭圆形" descr="椭圆形 椭圆形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61782" y="9586053"/>
            <a:ext cx="2651178" cy="1371601"/>
          </a:xfrm>
          <a:prstGeom prst="rect">
            <a:avLst/>
          </a:prstGeom>
        </p:spPr>
      </p:pic>
      <p:pic>
        <p:nvPicPr>
          <p:cNvPr id="420" name="椭圆形 椭圆形" descr="椭圆形 椭圆形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654703" y="9586053"/>
            <a:ext cx="2651178" cy="1371601"/>
          </a:xfrm>
          <a:prstGeom prst="rect">
            <a:avLst/>
          </a:prstGeom>
        </p:spPr>
      </p:pic>
      <p:pic>
        <p:nvPicPr>
          <p:cNvPr id="426" name="连接线" descr="连接线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549129" y="3840127"/>
            <a:ext cx="3065506" cy="5818065"/>
          </a:xfrm>
          <a:prstGeom prst="rect">
            <a:avLst/>
          </a:prstGeom>
        </p:spPr>
      </p:pic>
      <p:pic>
        <p:nvPicPr>
          <p:cNvPr id="428" name="连接线" descr="连接线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805820" y="2187402"/>
            <a:ext cx="2164372" cy="747057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2" animBg="1" advAuto="0"/>
      <p:bldP spid="413" grpId="3" animBg="1" advAuto="0"/>
      <p:bldP spid="424" grpId="1" animBg="1" advAuto="0"/>
      <p:bldP spid="418" grpId="5" animBg="1" advAuto="0"/>
      <p:bldP spid="420" grpId="7" animBg="1" advAuto="0"/>
      <p:bldP spid="426" grpId="6" animBg="1" advAuto="0"/>
      <p:bldP spid="428" grpId="4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hape 134"/>
          <p:cNvSpPr txBox="1"/>
          <p:nvPr/>
        </p:nvSpPr>
        <p:spPr>
          <a:xfrm>
            <a:off x="5620693" y="3898436"/>
            <a:ext cx="190936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Numpy</a:t>
            </a:r>
          </a:p>
        </p:txBody>
      </p:sp>
      <p:sp>
        <p:nvSpPr>
          <p:cNvPr id="433" name="Shape 134"/>
          <p:cNvSpPr txBox="1"/>
          <p:nvPr/>
        </p:nvSpPr>
        <p:spPr>
          <a:xfrm>
            <a:off x="16796559" y="3898436"/>
            <a:ext cx="1444785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Cupy</a:t>
            </a:r>
          </a:p>
        </p:txBody>
      </p:sp>
      <p:grpSp>
        <p:nvGrpSpPr>
          <p:cNvPr id="436" name="In [1]: import numpy as np…"/>
          <p:cNvGrpSpPr/>
          <p:nvPr/>
        </p:nvGrpSpPr>
        <p:grpSpPr>
          <a:xfrm>
            <a:off x="1201773" y="5256529"/>
            <a:ext cx="10612020" cy="3202941"/>
            <a:chOff x="0" y="0"/>
            <a:chExt cx="10612018" cy="3202939"/>
          </a:xfrm>
        </p:grpSpPr>
        <p:sp>
          <p:nvSpPr>
            <p:cNvPr id="435" name="In [1]: import numpy as np…"/>
            <p:cNvSpPr txBox="1"/>
            <p:nvPr/>
          </p:nvSpPr>
          <p:spPr>
            <a:xfrm>
              <a:off x="6350" y="6350"/>
              <a:ext cx="10599319" cy="3190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numpy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np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%%</a:t>
              </a:r>
              <a:r>
                <a:t>time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np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rand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8000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10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_ </a:t>
              </a:r>
              <a:r>
                <a:rPr>
                  <a:solidFill>
                    <a:srgbClr val="7A7A7A"/>
                  </a:solidFill>
                </a:rPr>
                <a:t>= ((</a:t>
              </a:r>
              <a:r>
                <a:t>a</a:t>
              </a:r>
              <a:r>
                <a:rPr>
                  <a:solidFill>
                    <a:srgbClr val="7A7A7A"/>
                  </a:solidFill>
                </a:rPr>
                <a:t>[:,</a:t>
              </a:r>
              <a:r>
                <a:t> np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newaxis</a:t>
              </a:r>
              <a:r>
                <a:rPr>
                  <a:solidFill>
                    <a:srgbClr val="7A7A7A"/>
                  </a:solidFill>
                </a:rPr>
                <a:t>, :] -</a:t>
              </a:r>
              <a:r>
                <a:t> a</a:t>
              </a:r>
              <a:r>
                <a:rPr>
                  <a:solidFill>
                    <a:srgbClr val="7A7A7A"/>
                  </a:solidFill>
                </a:rPr>
                <a:t>) **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).</a:t>
              </a:r>
              <a:r>
                <a:rPr b="1">
                  <a:solidFill>
                    <a:srgbClr val="379A6A"/>
                  </a:solidFill>
                </a:rPr>
                <a:t>sum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axis</a:t>
              </a:r>
              <a:r>
                <a:rPr>
                  <a:solidFill>
                    <a:srgbClr val="7A7A7A"/>
                  </a:solidFill>
                </a:rPr>
                <a:t>=-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CPU times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user </a:t>
              </a:r>
              <a:r>
                <a:rPr>
                  <a:solidFill>
                    <a:srgbClr val="FF39A4"/>
                  </a:solidFill>
                </a:rPr>
                <a:t>17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sys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1.84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total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18.8</a:t>
              </a:r>
              <a:r>
                <a:t> 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Wall time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5.23</a:t>
              </a:r>
              <a:r>
                <a:t> s</a:t>
              </a:r>
            </a:p>
          </p:txBody>
        </p:sp>
        <p:pic>
          <p:nvPicPr>
            <p:cNvPr id="434" name="In [1]: import numpy as np… In [1]: import numpy as np&#10;&#10;In [4]: %%time&#10;   ...: a = np.random.rand(8000, 10)&#10;   ...: _ = ((a[:, np.newaxis, :] - a) ** 2).sum(axis=-1)&#10;   ...:&#10;CPU times: user 17 s, sys: 1.84 s, total: 18.8 s&#10;Wall time: 5.23 s&#10;" descr="In [1]: import numpy as np… In [1]: import numpy as npIn [4]: %%time   ...: a = np.random.rand(8000, 10)   ...: _ = ((a[:, np.newaxis, :] - a) ** 2).sum(axis=-1)   ...:CPU times: user 17 s, sys: 1.84 s, total: 18.8 sWall time: 5.23 s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612019" cy="3202940"/>
            </a:xfrm>
            <a:prstGeom prst="rect">
              <a:avLst/>
            </a:prstGeom>
            <a:effectLst/>
          </p:spPr>
        </p:pic>
      </p:grpSp>
      <p:grpSp>
        <p:nvGrpSpPr>
          <p:cNvPr id="439" name="In [2]: import cupy as cp…"/>
          <p:cNvGrpSpPr/>
          <p:nvPr/>
        </p:nvGrpSpPr>
        <p:grpSpPr>
          <a:xfrm>
            <a:off x="12160976" y="5251783"/>
            <a:ext cx="10612020" cy="3202941"/>
            <a:chOff x="0" y="0"/>
            <a:chExt cx="10612018" cy="3202939"/>
          </a:xfrm>
        </p:grpSpPr>
        <p:sp>
          <p:nvSpPr>
            <p:cNvPr id="438" name="In [2]: import cupy as cp…"/>
            <p:cNvSpPr txBox="1"/>
            <p:nvPr/>
          </p:nvSpPr>
          <p:spPr>
            <a:xfrm>
              <a:off x="6350" y="6350"/>
              <a:ext cx="10599319" cy="3190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solidFill>
                    <a:srgbClr val="379A6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 b="1"/>
                <a:t>import</a:t>
              </a:r>
              <a:r>
                <a:rPr>
                  <a:solidFill>
                    <a:srgbClr val="000000"/>
                  </a:solidFill>
                </a:rPr>
                <a:t> cupy </a:t>
              </a:r>
              <a:r>
                <a:rPr b="1"/>
                <a:t>as</a:t>
              </a:r>
              <a:r>
                <a:rPr>
                  <a:solidFill>
                    <a:srgbClr val="000000"/>
                  </a:solidFill>
                </a:rPr>
                <a:t> cp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5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%%</a:t>
              </a:r>
              <a:r>
                <a:t>time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cp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rand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8000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10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_ </a:t>
              </a:r>
              <a:r>
                <a:rPr>
                  <a:solidFill>
                    <a:srgbClr val="7A7A7A"/>
                  </a:solidFill>
                </a:rPr>
                <a:t>= ((</a:t>
              </a:r>
              <a:r>
                <a:t>a</a:t>
              </a:r>
              <a:r>
                <a:rPr>
                  <a:solidFill>
                    <a:srgbClr val="7A7A7A"/>
                  </a:solidFill>
                </a:rPr>
                <a:t>[:,</a:t>
              </a:r>
              <a:r>
                <a:t> cp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newaxis</a:t>
              </a:r>
              <a:r>
                <a:rPr>
                  <a:solidFill>
                    <a:srgbClr val="7A7A7A"/>
                  </a:solidFill>
                </a:rPr>
                <a:t>, :] -</a:t>
              </a:r>
              <a:r>
                <a:t> a</a:t>
              </a:r>
              <a:r>
                <a:rPr>
                  <a:solidFill>
                    <a:srgbClr val="7A7A7A"/>
                  </a:solidFill>
                </a:rPr>
                <a:t>) **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).</a:t>
              </a:r>
              <a:r>
                <a:rPr b="1">
                  <a:solidFill>
                    <a:srgbClr val="379A6A"/>
                  </a:solidFill>
                </a:rPr>
                <a:t>sum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axis</a:t>
              </a:r>
              <a:r>
                <a:rPr>
                  <a:solidFill>
                    <a:srgbClr val="7A7A7A"/>
                  </a:solidFill>
                </a:rPr>
                <a:t>=-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CPU times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user </a:t>
              </a:r>
              <a:r>
                <a:rPr>
                  <a:solidFill>
                    <a:srgbClr val="FF39A4"/>
                  </a:solidFill>
                </a:rPr>
                <a:t>590</a:t>
              </a:r>
              <a:r>
                <a:t> ms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sys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292</a:t>
              </a:r>
              <a:r>
                <a:t> ms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total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882</a:t>
              </a:r>
              <a:r>
                <a:t> ms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Wall time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880</a:t>
              </a:r>
              <a:r>
                <a:t> ms</a:t>
              </a:r>
            </a:p>
          </p:txBody>
        </p:sp>
        <p:pic>
          <p:nvPicPr>
            <p:cNvPr id="437" name="In [2]: import cupy as cp… In [2]: import cupy as cp&#10;&#10;In [5]: %%time&#10;   ...: a = cp.random.rand(8000, 10)&#10;   ...: _ = ((a[:, cp.newaxis, :] - a) ** 2).sum(axis=-1)&#10;   ...:&#10;CPU times: user 590 ms, sys: 292 ms, total: 882 ms&#10;Wall time: 880 ms&#10;" descr="In [2]: import cupy as cp… In [2]: import cupy as cpIn [5]: %%time   ...: a = cp.random.rand(8000, 10)   ...: _ = ((a[:, cp.newaxis, :] - a) ** 2).sum(axis=-1)   ...:CPU times: user 590 ms, sys: 292 ms, total: 882 msWall time: 880 ms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612019" cy="3202940"/>
            </a:xfrm>
            <a:prstGeom prst="rect">
              <a:avLst/>
            </a:prstGeom>
            <a:effectLst/>
          </p:spPr>
        </p:pic>
      </p:grpSp>
      <p:pic>
        <p:nvPicPr>
          <p:cNvPr id="440" name="线条 线条" descr="线条 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76341" y="5686383"/>
            <a:ext cx="3327940" cy="50801"/>
          </a:xfrm>
          <a:prstGeom prst="rect">
            <a:avLst/>
          </a:prstGeom>
        </p:spPr>
      </p:pic>
      <p:pic>
        <p:nvPicPr>
          <p:cNvPr id="442" name="线条 线条" descr="线条 线条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78122">
            <a:off x="14313571" y="6832600"/>
            <a:ext cx="576222" cy="50801"/>
          </a:xfrm>
          <a:prstGeom prst="rect">
            <a:avLst/>
          </a:prstGeom>
        </p:spPr>
      </p:pic>
      <p:pic>
        <p:nvPicPr>
          <p:cNvPr id="444" name="线条 线条" descr="线条 线条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78122">
            <a:off x="15642094" y="7131246"/>
            <a:ext cx="576223" cy="508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1" animBg="1" advAuto="0"/>
      <p:bldP spid="439" grpId="2" animBg="1" advAuto="0"/>
      <p:bldP spid="440" grpId="3" animBg="1" advAuto="0"/>
      <p:bldP spid="442" grpId="4" animBg="1" advAuto="0"/>
      <p:bldP spid="444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Shape 134"/>
          <p:cNvSpPr txBox="1"/>
          <p:nvPr/>
        </p:nvSpPr>
        <p:spPr>
          <a:xfrm>
            <a:off x="5620693" y="3898436"/>
            <a:ext cx="206438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Pandas</a:t>
            </a:r>
          </a:p>
        </p:txBody>
      </p:sp>
      <p:sp>
        <p:nvSpPr>
          <p:cNvPr id="450" name="Shape 134"/>
          <p:cNvSpPr txBox="1"/>
          <p:nvPr/>
        </p:nvSpPr>
        <p:spPr>
          <a:xfrm>
            <a:off x="16098195" y="3898436"/>
            <a:ext cx="374435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RAPIDS cuDF</a:t>
            </a:r>
          </a:p>
        </p:txBody>
      </p:sp>
      <p:grpSp>
        <p:nvGrpSpPr>
          <p:cNvPr id="453" name="In [6]: %%time…"/>
          <p:cNvGrpSpPr/>
          <p:nvPr/>
        </p:nvGrpSpPr>
        <p:grpSpPr>
          <a:xfrm>
            <a:off x="1603851" y="5221545"/>
            <a:ext cx="9931878" cy="3571241"/>
            <a:chOff x="0" y="0"/>
            <a:chExt cx="9931876" cy="3571240"/>
          </a:xfrm>
        </p:grpSpPr>
        <p:sp>
          <p:nvSpPr>
            <p:cNvPr id="452" name="In [6]: %%time…"/>
            <p:cNvSpPr txBox="1"/>
            <p:nvPr/>
          </p:nvSpPr>
          <p:spPr>
            <a:xfrm>
              <a:off x="6350" y="6349"/>
              <a:ext cx="9919177" cy="3558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6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%%</a:t>
              </a:r>
              <a:r>
                <a:t>time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pandas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pd</a:t>
              </a: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rPr>
                  <a:solidFill>
                    <a:srgbClr val="000000"/>
                  </a:solidFill>
                </a:rPr>
                <a:t> ratings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pd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read_csv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'ml-20m/ratings.csv'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ratings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groupby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'userId'</a:t>
              </a:r>
              <a:r>
                <a:rPr>
                  <a:solidFill>
                    <a:srgbClr val="7A7A7A"/>
                  </a:solidFill>
                </a:rPr>
                <a:t>).</a:t>
              </a:r>
              <a:r>
                <a:rPr>
                  <a:solidFill>
                    <a:srgbClr val="021CA1"/>
                  </a:solidFill>
                </a:rPr>
                <a:t>agg</a:t>
              </a:r>
              <a:r>
                <a:rPr>
                  <a:solidFill>
                    <a:srgbClr val="7A7A7A"/>
                  </a:solidFill>
                </a:rPr>
                <a:t>({</a:t>
              </a:r>
              <a:r>
                <a:rPr>
                  <a:solidFill>
                    <a:srgbClr val="FF39A4"/>
                  </a:solidFill>
                </a:rPr>
                <a:t>'rating'</a:t>
              </a:r>
              <a:r>
                <a:rPr>
                  <a:solidFill>
                    <a:srgbClr val="7A7A7A"/>
                  </a:solidFill>
                </a:rPr>
                <a:t>: [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            </a:t>
              </a:r>
              <a:r>
                <a:rPr>
                  <a:solidFill>
                    <a:srgbClr val="FF39A4"/>
                  </a:solidFill>
                </a:rPr>
                <a:t>'sum'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'mean'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'max'</a:t>
              </a:r>
              <a:r>
                <a:rPr>
                  <a:solidFill>
                    <a:srgbClr val="7A7A7A"/>
                  </a:solidFill>
                </a:rPr>
                <a:t>,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            </a:t>
              </a:r>
              <a:r>
                <a:rPr>
                  <a:solidFill>
                    <a:srgbClr val="FF39A4"/>
                  </a:solidFill>
                </a:rPr>
                <a:t>'min'</a:t>
              </a:r>
              <a:r>
                <a:rPr>
                  <a:solidFill>
                    <a:srgbClr val="7A7A7A"/>
                  </a:solidFill>
                </a:rPr>
                <a:t>]})</a:t>
              </a: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CPU times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user </a:t>
              </a:r>
              <a:r>
                <a:rPr>
                  <a:solidFill>
                    <a:srgbClr val="FF39A4"/>
                  </a:solidFill>
                </a:rPr>
                <a:t>10.5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sys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1.58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total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12.1</a:t>
              </a:r>
              <a:r>
                <a:t> 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Wall time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18</a:t>
              </a:r>
              <a:r>
                <a:t> s</a:t>
              </a:r>
            </a:p>
          </p:txBody>
        </p:sp>
        <p:pic>
          <p:nvPicPr>
            <p:cNvPr id="451" name="In [6]: %%time… In [6]: %%time&#10;   ...: import pandas as pd&#10;   ...: ratings = pd.read_csv('ml-20m/ratings.csv')&#10;   ...: ratings.groupby('userId').agg({'rating': [&#10;                        'sum', 'mean', 'max',&#10;                        'min']})&#10;   ...:&#10;CPU times: user 10.5 s, sys: 1.58 s, total: 12.1 s&#10;Wall time: 18 s&#10;" descr="In [6]: %%time… In [6]: %%time   ...: import pandas as pd   ...: ratings = pd.read_csv('ml-20m/ratings.csv')   ...: ratings.groupby('userId').agg({'rating': [                        'sum', 'mean', 'max',                        'min']})   ...:CPU times: user 10.5 s, sys: 1.58 s, total: 12.1 sWall time: 18 s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9931877" cy="3571242"/>
            </a:xfrm>
            <a:prstGeom prst="rect">
              <a:avLst/>
            </a:prstGeom>
            <a:effectLst/>
          </p:spPr>
        </p:pic>
      </p:grpSp>
      <p:grpSp>
        <p:nvGrpSpPr>
          <p:cNvPr id="456" name="In [7]: %%time…"/>
          <p:cNvGrpSpPr/>
          <p:nvPr/>
        </p:nvGrpSpPr>
        <p:grpSpPr>
          <a:xfrm>
            <a:off x="12528310" y="5221545"/>
            <a:ext cx="10612020" cy="3571241"/>
            <a:chOff x="0" y="0"/>
            <a:chExt cx="10612018" cy="3571240"/>
          </a:xfrm>
        </p:grpSpPr>
        <p:sp>
          <p:nvSpPr>
            <p:cNvPr id="455" name="In [7]: %%time…"/>
            <p:cNvSpPr txBox="1"/>
            <p:nvPr/>
          </p:nvSpPr>
          <p:spPr>
            <a:xfrm>
              <a:off x="6350" y="6349"/>
              <a:ext cx="10599319" cy="3558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7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%%</a:t>
              </a:r>
              <a:r>
                <a:t>time</a:t>
              </a:r>
            </a:p>
            <a:p>
              <a:pPr algn="l" defTabSz="457200">
                <a:defRPr sz="2400">
                  <a:solidFill>
                    <a:srgbClr val="379A6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 b="1"/>
                <a:t>import</a:t>
              </a:r>
              <a:r>
                <a:rPr>
                  <a:solidFill>
                    <a:srgbClr val="000000"/>
                  </a:solidFill>
                </a:rPr>
                <a:t> cudf</a:t>
              </a: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rPr>
                  <a:solidFill>
                    <a:srgbClr val="000000"/>
                  </a:solidFill>
                </a:rPr>
                <a:t> ratings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cudf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read_csv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'ml-20m/ratings.csv'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ratings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groupby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'userId'</a:t>
              </a:r>
              <a:r>
                <a:rPr>
                  <a:solidFill>
                    <a:srgbClr val="7A7A7A"/>
                  </a:solidFill>
                </a:rPr>
                <a:t>).</a:t>
              </a:r>
              <a:r>
                <a:rPr>
                  <a:solidFill>
                    <a:srgbClr val="021CA1"/>
                  </a:solidFill>
                </a:rPr>
                <a:t>agg</a:t>
              </a:r>
              <a:r>
                <a:rPr>
                  <a:solidFill>
                    <a:srgbClr val="7A7A7A"/>
                  </a:solidFill>
                </a:rPr>
                <a:t>({</a:t>
              </a:r>
              <a:r>
                <a:rPr>
                  <a:solidFill>
                    <a:srgbClr val="FF39A4"/>
                  </a:solidFill>
                </a:rPr>
                <a:t>'rating'</a:t>
              </a:r>
              <a:r>
                <a:rPr>
                  <a:solidFill>
                    <a:srgbClr val="7A7A7A"/>
                  </a:solidFill>
                </a:rPr>
                <a:t>: [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            </a:t>
              </a:r>
              <a:r>
                <a:rPr>
                  <a:solidFill>
                    <a:srgbClr val="FF39A4"/>
                  </a:solidFill>
                </a:rPr>
                <a:t>'sum'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'mean'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'max'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'min'</a:t>
              </a:r>
              <a:r>
                <a:rPr>
                  <a:solidFill>
                    <a:srgbClr val="7A7A7A"/>
                  </a:solidFill>
                </a:rPr>
                <a:t>]}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            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CPU times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user </a:t>
              </a:r>
              <a:r>
                <a:rPr>
                  <a:solidFill>
                    <a:srgbClr val="FF39A4"/>
                  </a:solidFill>
                </a:rPr>
                <a:t>1.2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sys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409</a:t>
              </a:r>
              <a:r>
                <a:t> ms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total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1.61</a:t>
              </a:r>
              <a:r>
                <a:t> 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Wall time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1.66</a:t>
              </a:r>
              <a:r>
                <a:t> s</a:t>
              </a:r>
            </a:p>
          </p:txBody>
        </p:sp>
        <p:pic>
          <p:nvPicPr>
            <p:cNvPr id="454" name="In [7]: %%time… In [7]: %%time&#10;   ...: import cudf&#10;   ...: ratings = cudf.read_csv('ml-20m/ratings.csv')&#10;   ...: ratings.groupby('userId').agg({'rating': [&#10;                        'sum', 'mean', 'max', 'min']}&#10;                        )&#10;   ...:&#10;CPU times: user 1.2 s, sys: 409 ms, total: 1.61 s&#10;Wall time: 1.66 s&#10;" descr="In [7]: %%time… In [7]: %%time   ...: import cudf   ...: ratings = cudf.read_csv('ml-20m/ratings.csv')   ...: ratings.groupby('userId').agg({'rating': [                        'sum', 'mean', 'max', 'min']}                        )   ...:CPU times: user 1.2 s, sys: 409 ms, total: 1.61 sWall time: 1.66 s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0612019" cy="3571242"/>
            </a:xfrm>
            <a:prstGeom prst="rect">
              <a:avLst/>
            </a:prstGeom>
            <a:effectLst/>
          </p:spPr>
        </p:pic>
      </p:grpSp>
      <p:pic>
        <p:nvPicPr>
          <p:cNvPr id="457" name="线条 线条" descr="线条 线条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07743" y="6392040"/>
            <a:ext cx="851006" cy="50801"/>
          </a:xfrm>
          <a:prstGeom prst="rect">
            <a:avLst/>
          </a:prstGeom>
        </p:spPr>
      </p:pic>
      <p:pic>
        <p:nvPicPr>
          <p:cNvPr id="459" name="线条 线条" descr="线条 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065705" y="6023173"/>
            <a:ext cx="2247651" cy="508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" grpId="1" animBg="1" advAuto="0"/>
      <p:bldP spid="456" grpId="2" animBg="1" advAuto="0"/>
      <p:bldP spid="457" grpId="3" animBg="1" advAuto="0"/>
      <p:bldP spid="459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Shape 134"/>
          <p:cNvSpPr txBox="1"/>
          <p:nvPr/>
        </p:nvSpPr>
        <p:spPr>
          <a:xfrm>
            <a:off x="5299476" y="3898436"/>
            <a:ext cx="311158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Scikit-learn</a:t>
            </a:r>
          </a:p>
        </p:txBody>
      </p:sp>
      <p:sp>
        <p:nvSpPr>
          <p:cNvPr id="466" name="Shape 134"/>
          <p:cNvSpPr txBox="1"/>
          <p:nvPr/>
        </p:nvSpPr>
        <p:spPr>
          <a:xfrm>
            <a:off x="16098195" y="3898436"/>
            <a:ext cx="377809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RAPIDS cuML</a:t>
            </a:r>
          </a:p>
        </p:txBody>
      </p:sp>
      <p:grpSp>
        <p:nvGrpSpPr>
          <p:cNvPr id="469" name="In [4]: import pandas as pd…"/>
          <p:cNvGrpSpPr/>
          <p:nvPr/>
        </p:nvGrpSpPr>
        <p:grpSpPr>
          <a:xfrm>
            <a:off x="1481407" y="4994148"/>
            <a:ext cx="10384827" cy="4676141"/>
            <a:chOff x="0" y="0"/>
            <a:chExt cx="10384826" cy="4676140"/>
          </a:xfrm>
        </p:grpSpPr>
        <p:sp>
          <p:nvSpPr>
            <p:cNvPr id="468" name="In [4]: import pandas as pd…"/>
            <p:cNvSpPr txBox="1"/>
            <p:nvPr/>
          </p:nvSpPr>
          <p:spPr>
            <a:xfrm>
              <a:off x="6350" y="6349"/>
              <a:ext cx="10372127" cy="4663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pandas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pd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5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from</a:t>
              </a:r>
              <a:r>
                <a:t> sklearn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neighbors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NearestNeighbors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6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%%</a:t>
              </a:r>
              <a:r>
                <a:t>time</a:t>
              </a: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rPr>
                  <a:solidFill>
                    <a:srgbClr val="000000"/>
                  </a:solidFill>
                </a:rPr>
                <a:t> df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pd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read_csv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'data.csv'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rPr>
                  <a:solidFill>
                    <a:srgbClr val="000000"/>
                  </a:solidFill>
                </a:rPr>
                <a:t> nn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NearestNeighbors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n_neighbors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10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r>
                <a:rPr>
                  <a:solidFill>
                    <a:srgbClr val="000000"/>
                  </a:solidFill>
                </a:rPr>
                <a:t> nn</a:t>
              </a:r>
              <a:r>
                <a:t>.</a:t>
              </a:r>
              <a:r>
                <a:rPr>
                  <a:solidFill>
                    <a:srgbClr val="021CA1"/>
                  </a:solidFill>
                </a:rPr>
                <a:t>fit</a:t>
              </a:r>
              <a:r>
                <a:t>(</a:t>
              </a:r>
              <a:r>
                <a:rPr>
                  <a:solidFill>
                    <a:srgbClr val="000000"/>
                  </a:solidFill>
                </a:rPr>
                <a:t>df</a:t>
              </a:r>
              <a: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neighbors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nn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kneighbors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df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CPU times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user 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 b="1">
                  <a:solidFill>
                    <a:srgbClr val="379A6A"/>
                  </a:solidFill>
                </a:rPr>
                <a:t>min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34</a:t>
              </a:r>
              <a:r>
                <a:t>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sys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1.73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total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 b="1">
                  <a:solidFill>
                    <a:srgbClr val="379A6A"/>
                  </a:solidFill>
                </a:rPr>
                <a:t>min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36</a:t>
              </a:r>
              <a:r>
                <a:t>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Wall time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 b="1">
                  <a:solidFill>
                    <a:srgbClr val="379A6A"/>
                  </a:solidFill>
                </a:rPr>
                <a:t>min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52</a:t>
              </a:r>
              <a:r>
                <a:t>s</a:t>
              </a:r>
            </a:p>
          </p:txBody>
        </p:sp>
        <p:pic>
          <p:nvPicPr>
            <p:cNvPr id="467" name="In [4]: import pandas as pd… In [4]: import pandas as pd&#10;&#10;In [5]: from sklearn.neighbors import NearestNeighbors&#10;&#10;In [6]: %%time&#10;   ...: df = pd.read_csv('data.csv')&#10;   ...: nn = NearestNeighbors(n_neighbors=10)&#10;   ...: nn.fit(df)&#10;   ...: neighbors = nn.kneighbors(df)&#10;   ...:&#10;CPU times: user 3min 34s, sys: 1.73 s, total: 3min 36s&#10;Wall time: 1min 52s&#10;" descr="In [4]: import pandas as pd… In [4]: import pandas as pdIn [5]: from sklearn.neighbors import NearestNeighborsIn [6]: %%time   ...: df = pd.read_csv('data.csv')   ...: nn = NearestNeighbors(n_neighbors=10)   ...: nn.fit(df)   ...: neighbors = nn.kneighbors(df)   ...:CPU times: user 3min 34s, sys: 1.73 s, total: 3min 36sWall time: 1min 52s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0384827" cy="4676142"/>
            </a:xfrm>
            <a:prstGeom prst="rect">
              <a:avLst/>
            </a:prstGeom>
            <a:effectLst/>
          </p:spPr>
        </p:pic>
      </p:grpSp>
      <p:grpSp>
        <p:nvGrpSpPr>
          <p:cNvPr id="472" name="In [1]: import cudf…"/>
          <p:cNvGrpSpPr/>
          <p:nvPr/>
        </p:nvGrpSpPr>
        <p:grpSpPr>
          <a:xfrm>
            <a:off x="12542573" y="4994148"/>
            <a:ext cx="10612020" cy="4676141"/>
            <a:chOff x="0" y="0"/>
            <a:chExt cx="10612018" cy="4676140"/>
          </a:xfrm>
        </p:grpSpPr>
        <p:sp>
          <p:nvSpPr>
            <p:cNvPr id="471" name="In [1]: import cudf…"/>
            <p:cNvSpPr txBox="1"/>
            <p:nvPr/>
          </p:nvSpPr>
          <p:spPr>
            <a:xfrm>
              <a:off x="6350" y="6349"/>
              <a:ext cx="10599319" cy="4663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solidFill>
                    <a:srgbClr val="379A6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 b="1"/>
                <a:t>import</a:t>
              </a:r>
              <a:r>
                <a:rPr>
                  <a:solidFill>
                    <a:srgbClr val="000000"/>
                  </a:solidFill>
                </a:rPr>
                <a:t> cudf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from</a:t>
              </a:r>
              <a:r>
                <a:t> cuml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neighbors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NearestNeighbors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%%</a:t>
              </a:r>
              <a:r>
                <a:t>time</a:t>
              </a: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rPr>
                  <a:solidFill>
                    <a:srgbClr val="000000"/>
                  </a:solidFill>
                </a:rPr>
                <a:t> df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cudf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read_csv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'data.csv'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rPr>
                  <a:solidFill>
                    <a:srgbClr val="000000"/>
                  </a:solidFill>
                </a:rPr>
                <a:t> nn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NearestNeighbors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n_neighbors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10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r>
                <a:rPr>
                  <a:solidFill>
                    <a:srgbClr val="000000"/>
                  </a:solidFill>
                </a:rPr>
                <a:t> nn</a:t>
              </a:r>
              <a:r>
                <a:t>.</a:t>
              </a:r>
              <a:r>
                <a:rPr>
                  <a:solidFill>
                    <a:srgbClr val="021CA1"/>
                  </a:solidFill>
                </a:rPr>
                <a:t>fit</a:t>
              </a:r>
              <a:r>
                <a:t>(</a:t>
              </a:r>
              <a:r>
                <a:rPr>
                  <a:solidFill>
                    <a:srgbClr val="000000"/>
                  </a:solidFill>
                </a:rPr>
                <a:t>df</a:t>
              </a:r>
              <a: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neighbors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nn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kneighbors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df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CPU times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user </a:t>
              </a:r>
              <a:r>
                <a:rPr>
                  <a:solidFill>
                    <a:srgbClr val="FF39A4"/>
                  </a:solidFill>
                </a:rPr>
                <a:t>41.6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sys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2.84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total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44.4</a:t>
              </a:r>
              <a:r>
                <a:t>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Wall time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17.8</a:t>
              </a:r>
              <a:r>
                <a:t> s</a:t>
              </a:r>
            </a:p>
          </p:txBody>
        </p:sp>
        <p:pic>
          <p:nvPicPr>
            <p:cNvPr id="470" name="In [1]: import cudf… In [1]: import cudf&#10;&#10;In [2]: from cuml.neighbors import NearestNeighbors&#10;&#10;In [3]: %%time&#10;   ...: df = cudf.read_csv('data.csv')&#10;   ...: nn = NearestNeighbors(n_neighbors=10)&#10;   ...: nn.fit(df)&#10;   ...: neighbors = nn.kneighbors(df)&#10;   ...:&#10;CPU times: user 41.6 s, sys: 2.84 s, total: 44.4s&#10;Wall time: 17.8 s&#10;" descr="In [1]: import cudf… In [1]: import cudfIn [2]: from cuml.neighbors import NearestNeighborsIn [3]: %%time   ...: df = cudf.read_csv('data.csv')   ...: nn = NearestNeighbors(n_neighbors=10)   ...: nn.fit(df)   ...: neighbors = nn.kneighbors(df)   ...:CPU times: user 41.6 s, sys: 2.84 s, total: 44.4sWall time: 17.8 s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0612019" cy="4676142"/>
            </a:xfrm>
            <a:prstGeom prst="rect">
              <a:avLst/>
            </a:prstGeom>
            <a:effectLst/>
          </p:spPr>
        </p:pic>
      </p:grpSp>
      <p:pic>
        <p:nvPicPr>
          <p:cNvPr id="473" name="线条 线条" descr="线条 线条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008490" y="5393803"/>
            <a:ext cx="2247651" cy="50801"/>
          </a:xfrm>
          <a:prstGeom prst="rect">
            <a:avLst/>
          </a:prstGeom>
        </p:spPr>
      </p:pic>
      <p:pic>
        <p:nvPicPr>
          <p:cNvPr id="475" name="线条 线条" descr="线条 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64001" y="6101533"/>
            <a:ext cx="8049038" cy="50801"/>
          </a:xfrm>
          <a:prstGeom prst="rect">
            <a:avLst/>
          </a:prstGeom>
        </p:spPr>
      </p:pic>
      <p:pic>
        <p:nvPicPr>
          <p:cNvPr id="477" name="线条 线条" descr="线条 线条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870159" y="7233353"/>
            <a:ext cx="989397" cy="508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1" animBg="1" advAuto="0"/>
      <p:bldP spid="472" grpId="2" animBg="1" advAuto="0"/>
      <p:bldP spid="473" grpId="3" animBg="1" advAuto="0"/>
      <p:bldP spid="475" grpId="4" animBg="1" advAuto="0"/>
      <p:bldP spid="477" grpId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Shape 134"/>
          <p:cNvSpPr txBox="1"/>
          <p:nvPr/>
        </p:nvSpPr>
        <p:spPr>
          <a:xfrm>
            <a:off x="4336399" y="6381749"/>
            <a:ext cx="1571120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t>Mars+RAPIDS：</a:t>
            </a:r>
            <a:r>
              <a:rPr>
                <a:solidFill>
                  <a:schemeClr val="accent5">
                    <a:lumOff val="-8078"/>
                  </a:schemeClr>
                </a:solidFill>
              </a:rPr>
              <a:t>更快地</a:t>
            </a:r>
            <a:r>
              <a:rPr>
                <a:solidFill>
                  <a:schemeClr val="accent4"/>
                </a:solidFill>
              </a:rPr>
              <a:t>处理更多数据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134"/>
          <p:cNvSpPr txBox="1"/>
          <p:nvPr/>
        </p:nvSpPr>
        <p:spPr>
          <a:xfrm>
            <a:off x="772820" y="784248"/>
            <a:ext cx="1525626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Mars tensor：实现了70%常见 Numpy 接口</a:t>
            </a:r>
          </a:p>
        </p:txBody>
      </p:sp>
      <p:pic>
        <p:nvPicPr>
          <p:cNvPr id="484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Tensor creation…"/>
          <p:cNvSpPr txBox="1">
            <a:spLocks noGrp="1"/>
          </p:cNvSpPr>
          <p:nvPr>
            <p:ph type="subTitle" sz="quarter" idx="1"/>
          </p:nvPr>
        </p:nvSpPr>
        <p:spPr>
          <a:xfrm>
            <a:off x="2040080" y="2668150"/>
            <a:ext cx="5467482" cy="10349025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899" indent="-342899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Tensor creation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ones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empty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zeros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ones_like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  <a:p>
            <a:pPr marL="342899" indent="-342899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Random sampling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rand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randint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beta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binomial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486" name="Basic manipulations…"/>
          <p:cNvSpPr txBox="1"/>
          <p:nvPr/>
        </p:nvSpPr>
        <p:spPr>
          <a:xfrm>
            <a:off x="8273412" y="2777172"/>
            <a:ext cx="7135725" cy="101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899" indent="-342899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Basic manipulations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astype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transpose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broadcast_to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sort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  <a:p>
            <a:pPr marL="342899" indent="-342899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Aggregation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sum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nansum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max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all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mean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  <p:sp>
        <p:nvSpPr>
          <p:cNvPr id="487" name="Indexing…"/>
          <p:cNvSpPr txBox="1"/>
          <p:nvPr/>
        </p:nvSpPr>
        <p:spPr>
          <a:xfrm>
            <a:off x="15458740" y="2756638"/>
            <a:ext cx="6885180" cy="10696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Indexing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Slice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Boolean indexing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Fancy indexing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newaxis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Ellipsis</a:t>
            </a:r>
          </a:p>
          <a:p>
            <a:pPr marL="342900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Discrete Fourier transform</a:t>
            </a:r>
          </a:p>
          <a:p>
            <a:pPr marL="342900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Linear Algebra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QR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SVD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Cholesky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inv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norm</a:t>
            </a:r>
          </a:p>
          <a:p>
            <a:pPr marL="800100" lvl="1" indent="-342900" algn="l" defTabSz="457200">
              <a:spcBef>
                <a:spcPts val="600"/>
              </a:spcBef>
              <a:buSzPct val="100000"/>
              <a:buFont typeface="Arial"/>
              <a:buChar char="•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…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134"/>
          <p:cNvSpPr txBox="1"/>
          <p:nvPr/>
        </p:nvSpPr>
        <p:spPr>
          <a:xfrm>
            <a:off x="772820" y="784248"/>
            <a:ext cx="9424349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Mars DataFrame 和 learn</a:t>
            </a:r>
          </a:p>
        </p:txBody>
      </p:sp>
      <p:pic>
        <p:nvPicPr>
          <p:cNvPr id="490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3" name="DataFrame 实现接口：https://github.com/mars-project/mars/issues/495…"/>
          <p:cNvGrpSpPr/>
          <p:nvPr/>
        </p:nvGrpSpPr>
        <p:grpSpPr>
          <a:xfrm>
            <a:off x="3998649" y="2558354"/>
            <a:ext cx="16386702" cy="8740141"/>
            <a:chOff x="0" y="0"/>
            <a:chExt cx="16386700" cy="8740140"/>
          </a:xfrm>
        </p:grpSpPr>
        <p:sp>
          <p:nvSpPr>
            <p:cNvPr id="492" name="DataFrame 实现接口：https://github.com/mars-project/mars/issues/495…"/>
            <p:cNvSpPr txBox="1"/>
            <p:nvPr/>
          </p:nvSpPr>
          <p:spPr>
            <a:xfrm>
              <a:off x="6350" y="6349"/>
              <a:ext cx="16374001" cy="8727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401052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DataFrame 实现接口：</a:t>
              </a:r>
              <a:r>
                <a:rPr u="sng"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hlinkClick r:id="rId3"/>
                </a:rPr>
                <a:t>https://github.com/mars-project/mars/issues/495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创建 DataFrame：DataFrame、from_records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IO：read_csv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Basic arithmetic：基本算数运算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Math：数学运算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Indexing: iloc，列选择，set_index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Reduction：聚合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Groupby：分组聚合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merge/join</a:t>
              </a:r>
            </a:p>
            <a:p>
              <a:pPr marL="401052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Learn：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Decomposition：PCA，TruncatedSVD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TensorFlow：run_tensorflow_script，MarsDataset 进行中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XGBoost：XGBClassifier、XGBRegressor</a:t>
              </a:r>
            </a:p>
            <a:p>
              <a:pPr marL="782052" lvl="1" indent="-401052" algn="l" defTabSz="808970">
                <a:buSzPct val="100000"/>
                <a:buChar char="•"/>
                <a:defRPr sz="3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PyTorch：进行中</a:t>
              </a:r>
            </a:p>
          </p:txBody>
        </p:sp>
        <p:pic>
          <p:nvPicPr>
            <p:cNvPr id="491" name="DataFrame 实现接口：https://github.com/mars-project/mars/issues/495… DataFrame 实现接口：https://github.com/mars-project/mars/issues/495&#10;创建 DataFrame：DataFrame、from_records&#10;IO：read_csv&#10;Basic arithmetic：基本算数运算&#10;Math：数学运算&#10;Indexing: iloc，列选择，set_index&#10;Reduction：聚合&#10;Groupby：分组聚合&#10;merge/join&#10;Learn：&#10;Decomposition：PCA，TruncatedSVD&#10;TensorFlow：run_tensorflow_script，MarsDataset 进行中&#10;XGBoost：XGBClassifier、XGBRegressor&#10;PyTorch：进行中" descr="DataFrame 实现接口：https://github.com/mars-project/mars/issues/495… DataFrame 实现接口：https://github.com/mars-project/mars/issues/495创建 DataFrame：DataFrame、from_recordsIO：read_csvBasic arithmetic：基本算数运算Math：数学运算Indexing: iloc，列选择，set_indexReduction：聚合Groupby：分组聚合merge/joinLearn：Decomposition：PCA，TruncatedSVDTensorFlow：run_tensorflow_script，MarsDataset 进行中XGBoost：XGBClassifier、XGBRegressorPyTorch：进行中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6386701" cy="874014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2" y="0"/>
            <a:ext cx="2436711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图片 1" descr="图片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0"/>
          <p:cNvSpPr txBox="1"/>
          <p:nvPr/>
        </p:nvSpPr>
        <p:spPr>
          <a:xfrm>
            <a:off x="3293629" y="6467919"/>
            <a:ext cx="3163626" cy="78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800" b="1" spc="1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</a:t>
            </a:r>
          </a:p>
        </p:txBody>
      </p:sp>
      <p:sp>
        <p:nvSpPr>
          <p:cNvPr id="134" name="Shape 130"/>
          <p:cNvSpPr txBox="1"/>
          <p:nvPr/>
        </p:nvSpPr>
        <p:spPr>
          <a:xfrm>
            <a:off x="8622259" y="3781423"/>
            <a:ext cx="85496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2800" b="1" spc="116">
                <a:solidFill>
                  <a:srgbClr val="FF6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背景</a:t>
            </a:r>
          </a:p>
        </p:txBody>
      </p:sp>
      <p:sp>
        <p:nvSpPr>
          <p:cNvPr id="135" name="Shape 130"/>
          <p:cNvSpPr txBox="1"/>
          <p:nvPr/>
        </p:nvSpPr>
        <p:spPr>
          <a:xfrm>
            <a:off x="11945017" y="5206926"/>
            <a:ext cx="2785988" cy="1094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800" b="1" spc="116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Mars+RAPIDS </a:t>
            </a:r>
          </a:p>
          <a:p>
            <a:pPr>
              <a:lnSpc>
                <a:spcPct val="120000"/>
              </a:lnSpc>
              <a:defRPr sz="2800" b="1" spc="116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能做什么</a:t>
            </a:r>
          </a:p>
        </p:txBody>
      </p:sp>
      <p:sp>
        <p:nvSpPr>
          <p:cNvPr id="136" name="Shape 130"/>
          <p:cNvSpPr txBox="1"/>
          <p:nvPr/>
        </p:nvSpPr>
        <p:spPr>
          <a:xfrm>
            <a:off x="15341552" y="6840468"/>
            <a:ext cx="2672459" cy="1094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2800" b="1" spc="116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Mars+RAPIDS</a:t>
            </a:r>
          </a:p>
          <a:p>
            <a:pPr>
              <a:lnSpc>
                <a:spcPct val="120000"/>
              </a:lnSpc>
              <a:defRPr sz="2800" b="1" spc="116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怎么做</a:t>
            </a:r>
          </a:p>
        </p:txBody>
      </p:sp>
      <p:sp>
        <p:nvSpPr>
          <p:cNvPr id="137" name="Shape 130"/>
          <p:cNvSpPr txBox="1"/>
          <p:nvPr/>
        </p:nvSpPr>
        <p:spPr>
          <a:xfrm>
            <a:off x="18664116" y="8715395"/>
            <a:ext cx="196596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sz="2800" b="1" spc="116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性能和展望</a:t>
            </a:r>
          </a:p>
        </p:txBody>
      </p:sp>
      <p:sp>
        <p:nvSpPr>
          <p:cNvPr id="138" name="Shape 349"/>
          <p:cNvSpPr txBox="1"/>
          <p:nvPr/>
        </p:nvSpPr>
        <p:spPr>
          <a:xfrm>
            <a:off x="1516620" y="746105"/>
            <a:ext cx="161696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目录</a:t>
            </a:r>
          </a:p>
        </p:txBody>
      </p:sp>
      <p:pic>
        <p:nvPicPr>
          <p:cNvPr id="139" name="图片 14" descr="图片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32456" y="9119072"/>
            <a:ext cx="339902" cy="339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线条 线条" descr="线条 线条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378" y="6736464"/>
            <a:ext cx="24529144" cy="24379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96" name="线条 线条" descr="线条 线条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5626848" y="6505030"/>
            <a:ext cx="13095713" cy="24379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97" name="24core"/>
          <p:cNvSpPr txBox="1"/>
          <p:nvPr/>
        </p:nvSpPr>
        <p:spPr>
          <a:xfrm>
            <a:off x="10671714" y="7116571"/>
            <a:ext cx="1219742" cy="475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8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24core</a:t>
            </a:r>
          </a:p>
        </p:txBody>
      </p:sp>
      <p:sp>
        <p:nvSpPr>
          <p:cNvPr id="498" name="4 x 24core"/>
          <p:cNvSpPr txBox="1"/>
          <p:nvPr/>
        </p:nvSpPr>
        <p:spPr>
          <a:xfrm>
            <a:off x="12492544" y="7116571"/>
            <a:ext cx="1806127" cy="475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8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4 x 24core</a:t>
            </a:r>
          </a:p>
        </p:txBody>
      </p:sp>
      <p:sp>
        <p:nvSpPr>
          <p:cNvPr id="499" name="1 x Tesla V100"/>
          <p:cNvSpPr txBox="1"/>
          <p:nvPr/>
        </p:nvSpPr>
        <p:spPr>
          <a:xfrm>
            <a:off x="9453427" y="6123756"/>
            <a:ext cx="2438029" cy="475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8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1 x Tesla V100</a:t>
            </a:r>
          </a:p>
        </p:txBody>
      </p:sp>
      <p:sp>
        <p:nvSpPr>
          <p:cNvPr id="500" name="4 x Tesla V100"/>
          <p:cNvSpPr txBox="1"/>
          <p:nvPr/>
        </p:nvSpPr>
        <p:spPr>
          <a:xfrm>
            <a:off x="12492544" y="6123756"/>
            <a:ext cx="2438029" cy="475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28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4 x Tesla V100</a:t>
            </a:r>
          </a:p>
        </p:txBody>
      </p:sp>
      <p:sp>
        <p:nvSpPr>
          <p:cNvPr id="501" name="Scale up"/>
          <p:cNvSpPr txBox="1"/>
          <p:nvPr/>
        </p:nvSpPr>
        <p:spPr>
          <a:xfrm>
            <a:off x="10223687" y="316492"/>
            <a:ext cx="1633179" cy="513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0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Scale up</a:t>
            </a:r>
          </a:p>
        </p:txBody>
      </p:sp>
      <p:sp>
        <p:nvSpPr>
          <p:cNvPr id="502" name="Scale out"/>
          <p:cNvSpPr txBox="1"/>
          <p:nvPr/>
        </p:nvSpPr>
        <p:spPr>
          <a:xfrm>
            <a:off x="22512486" y="6105074"/>
            <a:ext cx="1767291" cy="513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0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Scale out</a:t>
            </a:r>
          </a:p>
        </p:txBody>
      </p:sp>
      <p:sp>
        <p:nvSpPr>
          <p:cNvPr id="503" name="蒙特卡洛求解 PI"/>
          <p:cNvSpPr txBox="1"/>
          <p:nvPr/>
        </p:nvSpPr>
        <p:spPr>
          <a:xfrm>
            <a:off x="10673582" y="13087171"/>
            <a:ext cx="3009224" cy="6256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587022">
              <a:defRPr sz="3200" b="1">
                <a:solidFill>
                  <a:schemeClr val="accent4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蒙特卡洛求解 PI</a:t>
            </a:r>
          </a:p>
        </p:txBody>
      </p:sp>
      <p:grpSp>
        <p:nvGrpSpPr>
          <p:cNvPr id="506" name="In [4]: %%time…"/>
          <p:cNvGrpSpPr/>
          <p:nvPr/>
        </p:nvGrpSpPr>
        <p:grpSpPr>
          <a:xfrm>
            <a:off x="1057949" y="1667071"/>
            <a:ext cx="10133715" cy="3939541"/>
            <a:chOff x="0" y="0"/>
            <a:chExt cx="10133714" cy="3939540"/>
          </a:xfrm>
        </p:grpSpPr>
        <p:sp>
          <p:nvSpPr>
            <p:cNvPr id="505" name="In [4]: %%time…"/>
            <p:cNvSpPr txBox="1"/>
            <p:nvPr/>
          </p:nvSpPr>
          <p:spPr>
            <a:xfrm>
              <a:off x="6350" y="6349"/>
              <a:ext cx="10121015" cy="392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%%</a:t>
              </a:r>
              <a:r>
                <a:t>time</a:t>
              </a: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rPr>
                  <a:solidFill>
                    <a:srgbClr val="000000"/>
                  </a:solidFill>
                </a:rPr>
                <a:t> 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00000"/>
                  </a:solidFill>
                </a:rP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uniform</a:t>
              </a:r>
              <a:r>
                <a:rPr>
                  <a:solidFill>
                    <a:srgbClr val="7A7A7A"/>
                  </a:solidFill>
                </a:rPr>
                <a:t>(-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size</a:t>
              </a:r>
              <a:r>
                <a:rPr>
                  <a:solidFill>
                    <a:srgbClr val="7A7A7A"/>
                  </a:solidFill>
                </a:rPr>
                <a:t>=(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</a:t>
              </a:r>
              <a:r>
                <a:rPr>
                  <a:solidFill>
                    <a:srgbClr val="FF39A4"/>
                  </a:solidFill>
                </a:rPr>
                <a:t>2000000000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),</a:t>
              </a:r>
              <a:r>
                <a:t> gpu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 b="1">
                  <a:solidFill>
                    <a:srgbClr val="379A6A"/>
                  </a:solidFill>
                </a:rPr>
                <a:t>True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(((</a:t>
              </a:r>
              <a:r>
                <a:t>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linalg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norm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a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axis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) &lt;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).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  </a:t>
              </a:r>
              <a:r>
                <a:rPr b="1">
                  <a:solidFill>
                    <a:srgbClr val="379A6A"/>
                  </a:solidFill>
                </a:rPr>
                <a:t>sum</a:t>
              </a:r>
              <a:r>
                <a:rPr>
                  <a:solidFill>
                    <a:srgbClr val="7A7A7A"/>
                  </a:solidFill>
                </a:rPr>
                <a:t>() *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/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2000000000</a:t>
              </a:r>
              <a:r>
                <a:rPr>
                  <a:solidFill>
                    <a:srgbClr val="7A7A7A"/>
                  </a:solidFill>
                </a:rPr>
                <a:t>).</a:t>
              </a:r>
              <a:r>
                <a:rPr>
                  <a:solidFill>
                    <a:srgbClr val="021CA1"/>
                  </a:solidFill>
                </a:rPr>
                <a:t>execute</a:t>
              </a:r>
              <a:r>
                <a:rPr>
                  <a:solidFill>
                    <a:srgbClr val="7A7A7A"/>
                  </a:solidFill>
                </a:rPr>
                <a:t>(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  n_parallel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))</a:t>
              </a: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3.14157076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CPU times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user </a:t>
              </a:r>
              <a:r>
                <a:rPr>
                  <a:solidFill>
                    <a:srgbClr val="FF39A4"/>
                  </a:solidFill>
                </a:rPr>
                <a:t>2.72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sys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1.27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total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3.99</a:t>
              </a:r>
              <a:r>
                <a:t>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Wall time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3.98</a:t>
              </a:r>
              <a:r>
                <a:t> s</a:t>
              </a:r>
            </a:p>
          </p:txBody>
        </p:sp>
        <p:pic>
          <p:nvPicPr>
            <p:cNvPr id="504" name="In [4]: %%time… In [4]: %%time&#10;   ...: a = mt.random.uniform(-1, 1, size=(&#10;            2000000000, 2), gpu=True)&#10;   ...: print(((mt.linalg.norm(a, axis=1) &lt; 1).&#10;              sum() * 4 / 2000000000).execute(&#10;              n_parallel=1))&#10;   ...:&#10;3.14157076&#10;CPU times: user 2.72 s, sys: 1.27 s, total: 3.99s&#10;Wall time: 3.98 s&#10;" descr="In [4]: %%time… In [4]: %%time   ...: a = mt.random.uniform(-1, 1, size=(            2000000000, 2), gpu=True)   ...: print(((mt.linalg.norm(a, axis=1) &lt; 1).              sum() * 4 / 2000000000).execute(              n_parallel=1))   ...:3.14157076CPU times: user 2.72 s, sys: 1.27 s, total: 3.99sWall time: 3.98 s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0133715" cy="3939542"/>
            </a:xfrm>
            <a:prstGeom prst="rect">
              <a:avLst/>
            </a:prstGeom>
            <a:effectLst/>
          </p:spPr>
        </p:pic>
      </p:grpSp>
      <p:grpSp>
        <p:nvGrpSpPr>
          <p:cNvPr id="509" name="In [3]: %%time…"/>
          <p:cNvGrpSpPr/>
          <p:nvPr/>
        </p:nvGrpSpPr>
        <p:grpSpPr>
          <a:xfrm>
            <a:off x="895939" y="8297285"/>
            <a:ext cx="10457736" cy="3571241"/>
            <a:chOff x="0" y="0"/>
            <a:chExt cx="10457735" cy="3571240"/>
          </a:xfrm>
        </p:grpSpPr>
        <p:sp>
          <p:nvSpPr>
            <p:cNvPr id="508" name="In [3]: %%time…"/>
            <p:cNvSpPr txBox="1"/>
            <p:nvPr/>
          </p:nvSpPr>
          <p:spPr>
            <a:xfrm>
              <a:off x="6350" y="6349"/>
              <a:ext cx="10445036" cy="3558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%%</a:t>
              </a:r>
              <a:r>
                <a:t>time</a:t>
              </a: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rPr>
                  <a:solidFill>
                    <a:srgbClr val="000000"/>
                  </a:solidFill>
                </a:rPr>
                <a:t> 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00000"/>
                  </a:solidFill>
                </a:rP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uniform</a:t>
              </a:r>
              <a:r>
                <a:rPr>
                  <a:solidFill>
                    <a:srgbClr val="7A7A7A"/>
                  </a:solidFill>
                </a:rPr>
                <a:t>(-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size</a:t>
              </a:r>
              <a:r>
                <a:rPr>
                  <a:solidFill>
                    <a:srgbClr val="7A7A7A"/>
                  </a:solidFill>
                </a:rPr>
                <a:t>=(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</a:t>
              </a:r>
              <a:r>
                <a:rPr>
                  <a:solidFill>
                    <a:srgbClr val="FF39A4"/>
                  </a:solidFill>
                </a:rPr>
                <a:t>2000000000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))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(((</a:t>
              </a:r>
              <a:r>
                <a:t>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linalg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norm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a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axis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) &lt;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).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  </a:t>
              </a:r>
              <a:r>
                <a:rPr b="1">
                  <a:solidFill>
                    <a:srgbClr val="379A6A"/>
                  </a:solidFill>
                </a:rPr>
                <a:t>sum</a:t>
              </a:r>
              <a:r>
                <a:rPr>
                  <a:solidFill>
                    <a:srgbClr val="7A7A7A"/>
                  </a:solidFill>
                </a:rPr>
                <a:t>() *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/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2000000000</a:t>
              </a:r>
              <a:r>
                <a:rPr>
                  <a:solidFill>
                    <a:srgbClr val="7A7A7A"/>
                  </a:solidFill>
                </a:rPr>
                <a:t>).</a:t>
              </a:r>
              <a:r>
                <a:rPr>
                  <a:solidFill>
                    <a:srgbClr val="021CA1"/>
                  </a:solidFill>
                </a:rPr>
                <a:t>execute</a:t>
              </a:r>
              <a:r>
                <a:rPr>
                  <a:solidFill>
                    <a:srgbClr val="7A7A7A"/>
                  </a:solidFill>
                </a:rPr>
                <a:t>())</a:t>
              </a: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3.14160312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CPU times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user 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 b="1">
                  <a:solidFill>
                    <a:srgbClr val="379A6A"/>
                  </a:solidFill>
                </a:rPr>
                <a:t>min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31</a:t>
              </a:r>
              <a:r>
                <a:t>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sys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 b="1">
                  <a:solidFill>
                    <a:srgbClr val="379A6A"/>
                  </a:solidFill>
                </a:rPr>
                <a:t>min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42</a:t>
              </a:r>
              <a:r>
                <a:t>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total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5</a:t>
              </a:r>
              <a:r>
                <a:rPr b="1">
                  <a:solidFill>
                    <a:srgbClr val="379A6A"/>
                  </a:solidFill>
                </a:rPr>
                <a:t>min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14</a:t>
              </a:r>
              <a:r>
                <a:t>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Wall time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25.8</a:t>
              </a:r>
              <a:r>
                <a:t> s</a:t>
              </a:r>
            </a:p>
          </p:txBody>
        </p:sp>
        <p:pic>
          <p:nvPicPr>
            <p:cNvPr id="507" name="In [3]: %%time… In [3]: %%time&#10;   ...: a = mt.random.uniform(-1, 1, size=(&#10;            2000000000, 2))&#10;   ...: print(((mt.linalg.norm(a, axis=1) &lt; 1).&#10;              sum() * 4 / 2000000000).execute())&#10;   ...:&#10;3.14160312&#10;CPU times: user 3min 31s, sys: 1min 42s, total: 5min 14s&#10;Wall time: 25.8 s&#10;" descr="In [3]: %%time… In [3]: %%time   ...: a = mt.random.uniform(-1, 1, size=(            2000000000, 2))   ...: print(((mt.linalg.norm(a, axis=1) &lt; 1).              sum() * 4 / 2000000000).execute())   ...:3.14160312CPU times: user 3min 31s, sys: 1min 42s, total: 5min 14sWall time: 25.8 s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10457736" cy="3571242"/>
            </a:xfrm>
            <a:prstGeom prst="rect">
              <a:avLst/>
            </a:prstGeom>
            <a:effectLst/>
          </p:spPr>
        </p:pic>
      </p:grpSp>
      <p:grpSp>
        <p:nvGrpSpPr>
          <p:cNvPr id="512" name="In [4]: %%time…"/>
          <p:cNvGrpSpPr/>
          <p:nvPr/>
        </p:nvGrpSpPr>
        <p:grpSpPr>
          <a:xfrm>
            <a:off x="13184995" y="1667071"/>
            <a:ext cx="10133714" cy="3939541"/>
            <a:chOff x="0" y="0"/>
            <a:chExt cx="10133713" cy="3939540"/>
          </a:xfrm>
        </p:grpSpPr>
        <p:sp>
          <p:nvSpPr>
            <p:cNvPr id="511" name="In [4]: %%time…"/>
            <p:cNvSpPr txBox="1"/>
            <p:nvPr/>
          </p:nvSpPr>
          <p:spPr>
            <a:xfrm>
              <a:off x="6350" y="6349"/>
              <a:ext cx="10121014" cy="392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%%</a:t>
              </a:r>
              <a:r>
                <a:t>time</a:t>
              </a: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rPr>
                  <a:solidFill>
                    <a:srgbClr val="000000"/>
                  </a:solidFill>
                </a:rPr>
                <a:t> 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00000"/>
                  </a:solidFill>
                </a:rP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uniform</a:t>
              </a:r>
              <a:r>
                <a:rPr>
                  <a:solidFill>
                    <a:srgbClr val="7A7A7A"/>
                  </a:solidFill>
                </a:rPr>
                <a:t>(-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size</a:t>
              </a:r>
              <a:r>
                <a:rPr>
                  <a:solidFill>
                    <a:srgbClr val="7A7A7A"/>
                  </a:solidFill>
                </a:rPr>
                <a:t>=(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</a:t>
              </a:r>
              <a:r>
                <a:rPr>
                  <a:solidFill>
                    <a:srgbClr val="FF39A4"/>
                  </a:solidFill>
                </a:rPr>
                <a:t>2000000000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),</a:t>
              </a:r>
              <a:r>
                <a:t> gpu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 b="1">
                  <a:solidFill>
                    <a:srgbClr val="379A6A"/>
                  </a:solidFill>
                </a:rPr>
                <a:t>True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(((</a:t>
              </a:r>
              <a:r>
                <a:t>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linalg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norm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a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axis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) &lt;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).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  </a:t>
              </a:r>
              <a:r>
                <a:rPr b="1">
                  <a:solidFill>
                    <a:srgbClr val="379A6A"/>
                  </a:solidFill>
                </a:rPr>
                <a:t>sum</a:t>
              </a:r>
              <a:r>
                <a:rPr>
                  <a:solidFill>
                    <a:srgbClr val="7A7A7A"/>
                  </a:solidFill>
                </a:rPr>
                <a:t>() *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/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2000000000</a:t>
              </a:r>
              <a:r>
                <a:rPr>
                  <a:solidFill>
                    <a:srgbClr val="7A7A7A"/>
                  </a:solidFill>
                </a:rPr>
                <a:t>).</a:t>
              </a:r>
              <a:r>
                <a:rPr>
                  <a:solidFill>
                    <a:srgbClr val="021CA1"/>
                  </a:solidFill>
                </a:rPr>
                <a:t>execute</a:t>
              </a:r>
              <a:r>
                <a:rPr>
                  <a:solidFill>
                    <a:srgbClr val="7A7A7A"/>
                  </a:solidFill>
                </a:rPr>
                <a:t>(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  n_parallel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rPr>
                  <a:solidFill>
                    <a:srgbClr val="7A7A7A"/>
                  </a:solidFill>
                </a:rPr>
                <a:t>))</a:t>
              </a: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3.14156894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CPU times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user </a:t>
              </a:r>
              <a:r>
                <a:rPr>
                  <a:solidFill>
                    <a:srgbClr val="FF39A4"/>
                  </a:solidFill>
                </a:rPr>
                <a:t>1.64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sys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918</a:t>
              </a:r>
              <a:r>
                <a:t> ms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total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2.56</a:t>
              </a:r>
              <a:r>
                <a:t> 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Wall time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2.4</a:t>
              </a:r>
              <a:r>
                <a:t> s</a:t>
              </a:r>
            </a:p>
          </p:txBody>
        </p:sp>
        <p:pic>
          <p:nvPicPr>
            <p:cNvPr id="510" name="In [4]: %%time… In [4]: %%time&#10;   ...: a = mt.random.uniform(-1, 1, size=(&#10;            2000000000, 2), gpu=True)&#10;   ...: print(((mt.linalg.norm(a, axis=1) &lt; 1).&#10;              sum() * 4 / 2000000000).execute(&#10;              n_parallel=4))&#10;   ...:&#10;3.14156894&#10;CPU times: user 1.64 s, sys: 918 ms, total: 2.56 s&#10;Wall time: 2.4 s&#10;" descr="In [4]: %%time… In [4]: %%time   ...: a = mt.random.uniform(-1, 1, size=(            2000000000, 2), gpu=True)   ...: print(((mt.linalg.norm(a, axis=1) &lt; 1).              sum() * 4 / 2000000000).execute(              n_parallel=4))   ...:3.14156894CPU times: user 1.64 s, sys: 918 ms, total: 2.56 sWall time: 2.4 s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10133714" cy="3939542"/>
            </a:xfrm>
            <a:prstGeom prst="rect">
              <a:avLst/>
            </a:prstGeom>
            <a:effectLst/>
          </p:spPr>
        </p:pic>
      </p:grpSp>
      <p:grpSp>
        <p:nvGrpSpPr>
          <p:cNvPr id="515" name="In [4]: from mars.session import new_session…"/>
          <p:cNvGrpSpPr/>
          <p:nvPr/>
        </p:nvGrpSpPr>
        <p:grpSpPr>
          <a:xfrm>
            <a:off x="12492544" y="7633337"/>
            <a:ext cx="11518615" cy="5412742"/>
            <a:chOff x="0" y="0"/>
            <a:chExt cx="11518613" cy="5412740"/>
          </a:xfrm>
        </p:grpSpPr>
        <p:sp>
          <p:nvSpPr>
            <p:cNvPr id="514" name="In [4]: from mars.session import new_session…"/>
            <p:cNvSpPr txBox="1"/>
            <p:nvPr/>
          </p:nvSpPr>
          <p:spPr>
            <a:xfrm>
              <a:off x="6350" y="6349"/>
              <a:ext cx="11505914" cy="5400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from</a:t>
              </a:r>
              <a:r>
                <a:t> mars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session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new_session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t>5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021CA1"/>
                  </a:solidFill>
                </a:rPr>
                <a:t>new_session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'http://192.168.0.111:40002'</a:t>
              </a:r>
              <a:r>
                <a:rPr>
                  <a:solidFill>
                    <a:srgbClr val="7A7A7A"/>
                  </a:solidFill>
                </a:rPr>
                <a:t>).</a:t>
              </a:r>
              <a:r>
                <a:rPr>
                  <a:solidFill>
                    <a:srgbClr val="021CA1"/>
                  </a:solidFill>
                </a:rPr>
                <a:t>as_default</a:t>
              </a:r>
              <a:r>
                <a:rPr>
                  <a:solidFill>
                    <a:srgbClr val="7A7A7A"/>
                  </a:solidFill>
                </a:rPr>
                <a:t>()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6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%%</a:t>
              </a:r>
              <a:r>
                <a:t>time</a:t>
              </a: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rPr>
                  <a:solidFill>
                    <a:srgbClr val="000000"/>
                  </a:solidFill>
                </a:rPr>
                <a:t> 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00000"/>
                  </a:solidFill>
                </a:rP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uniform</a:t>
              </a:r>
              <a:r>
                <a:rPr>
                  <a:solidFill>
                    <a:srgbClr val="7A7A7A"/>
                  </a:solidFill>
                </a:rPr>
                <a:t>(-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size</a:t>
              </a:r>
              <a:r>
                <a:rPr>
                  <a:solidFill>
                    <a:srgbClr val="7A7A7A"/>
                  </a:solidFill>
                </a:rPr>
                <a:t>=(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</a:t>
              </a:r>
              <a:r>
                <a:rPr>
                  <a:solidFill>
                    <a:srgbClr val="FF39A4"/>
                  </a:solidFill>
                </a:rPr>
                <a:t>2000000000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))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</a:t>
              </a:r>
              <a:r>
                <a:rPr>
                  <a:solidFill>
                    <a:srgbClr val="7A7A7A"/>
                  </a:solidFill>
                </a:rPr>
                <a:t>...: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(((</a:t>
              </a:r>
              <a:r>
                <a:t>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linalg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norm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a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axis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) &lt;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).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  </a:t>
              </a:r>
              <a:r>
                <a:rPr b="1">
                  <a:solidFill>
                    <a:srgbClr val="379A6A"/>
                  </a:solidFill>
                </a:rPr>
                <a:t>sum</a:t>
              </a:r>
              <a:r>
                <a:rPr>
                  <a:solidFill>
                    <a:srgbClr val="7A7A7A"/>
                  </a:solidFill>
                </a:rPr>
                <a:t>() *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/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2000000000</a:t>
              </a:r>
              <a:r>
                <a:rPr>
                  <a:solidFill>
                    <a:srgbClr val="7A7A7A"/>
                  </a:solidFill>
                </a:rPr>
                <a:t>).</a:t>
              </a:r>
              <a:r>
                <a:rPr>
                  <a:solidFill>
                    <a:srgbClr val="021CA1"/>
                  </a:solidFill>
                </a:rPr>
                <a:t>execute</a:t>
              </a:r>
              <a:r>
                <a:rPr>
                  <a:solidFill>
                    <a:srgbClr val="7A7A7A"/>
                  </a:solidFill>
                </a:rPr>
                <a:t>())</a:t>
              </a: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7A7A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   </a:t>
              </a:r>
              <a:r>
                <a:t>...: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3.141611406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CPU times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user </a:t>
              </a:r>
              <a:r>
                <a:rPr>
                  <a:solidFill>
                    <a:srgbClr val="FF39A4"/>
                  </a:solidFill>
                </a:rPr>
                <a:t>12.2</a:t>
              </a:r>
              <a:r>
                <a:t> ms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sys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2.02</a:t>
              </a:r>
              <a:r>
                <a:t> ms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total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14.3</a:t>
              </a:r>
              <a:r>
                <a:t> ms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Wall time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7.66</a:t>
              </a:r>
              <a:r>
                <a:t> s</a:t>
              </a:r>
            </a:p>
          </p:txBody>
        </p:sp>
        <p:pic>
          <p:nvPicPr>
            <p:cNvPr id="513" name="In [4]: from mars.session import new_session… In [4]: from mars.session import new_session&#10;&#10;In [5]: new_session('http://192.168.0.111:40002').as_default()&#10;&#10;In [6]: %%time&#10;   ...: a = mt.random.uniform(-1, 1, size=(&#10;            2000000000, 2))&#10;   ...: print(((mt.linalg.norm(a, axis=1) &lt; 1).&#10;              sum() * 4 / 2000000000).execute())&#10;   ...:&#10;   ...:&#10;3.141611406&#10;CPU times: user 12.2 ms, sys: 2.02 ms, total: 14.3 ms&#10;Wall time: 7.66 s&#10;" descr="In [4]: from mars.session import new_session… In [4]: from mars.session import new_sessionIn [5]: new_session('http://192.168.0.111:40002').as_default()In [6]: %%time   ...: a = mt.random.uniform(-1, 1, size=(            2000000000, 2))   ...: print(((mt.linalg.norm(a, axis=1) &lt; 1).              sum() * 4 / 2000000000).execute())   ...:   ...:3.141611406CPU times: user 12.2 ms, sys: 2.02 ms, total: 14.3 msWall time: 7.66 s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11518614" cy="5412742"/>
            </a:xfrm>
            <a:prstGeom prst="rect">
              <a:avLst/>
            </a:prstGeom>
            <a:effectLst/>
          </p:spPr>
        </p:pic>
      </p:grpSp>
      <p:pic>
        <p:nvPicPr>
          <p:cNvPr id="516" name="椭圆形 椭圆形" descr="椭圆形 椭圆形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04093" y="2341478"/>
            <a:ext cx="2020280" cy="68425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1" animBg="1" advAuto="0"/>
      <p:bldP spid="499" grpId="3" animBg="1" advAuto="0"/>
      <p:bldP spid="500" grpId="6" animBg="1" advAuto="0"/>
      <p:bldP spid="506" grpId="4" animBg="1" advAuto="0"/>
      <p:bldP spid="512" grpId="7" animBg="1" advAuto="0"/>
      <p:bldP spid="515" grpId="2" animBg="1" advAuto="0"/>
      <p:bldP spid="516" grpId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Shape 134"/>
          <p:cNvSpPr txBox="1"/>
          <p:nvPr/>
        </p:nvSpPr>
        <p:spPr>
          <a:xfrm>
            <a:off x="4336399" y="5871209"/>
            <a:ext cx="15711203" cy="1973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t>Mars 如何作到并行和分布式？</a:t>
            </a:r>
          </a:p>
          <a:p>
            <a:pPr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t>让我们看看 Mars 背后的设计哲学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Shape 134"/>
          <p:cNvSpPr txBox="1"/>
          <p:nvPr/>
        </p:nvSpPr>
        <p:spPr>
          <a:xfrm>
            <a:off x="772820" y="784248"/>
            <a:ext cx="583722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哲学1：分而治之</a:t>
            </a:r>
          </a:p>
        </p:txBody>
      </p:sp>
      <p:grpSp>
        <p:nvGrpSpPr>
          <p:cNvPr id="526" name="In [1]: import mars.tensor as mt…"/>
          <p:cNvGrpSpPr/>
          <p:nvPr/>
        </p:nvGrpSpPr>
        <p:grpSpPr>
          <a:xfrm>
            <a:off x="325181" y="2125980"/>
            <a:ext cx="8159983" cy="9464041"/>
            <a:chOff x="0" y="0"/>
            <a:chExt cx="8159982" cy="9464040"/>
          </a:xfrm>
        </p:grpSpPr>
        <p:sp>
          <p:nvSpPr>
            <p:cNvPr id="525" name="In [1]: import mars.tensor as mt…"/>
            <p:cNvSpPr txBox="1"/>
            <p:nvPr/>
          </p:nvSpPr>
          <p:spPr>
            <a:xfrm>
              <a:off x="6350" y="6349"/>
              <a:ext cx="8147283" cy="94513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1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mars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tensor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mt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mars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dataframe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md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/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3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ones</a:t>
              </a:r>
              <a:r>
                <a:rPr>
                  <a:solidFill>
                    <a:srgbClr val="7A7A7A"/>
                  </a:solidFill>
                </a:rPr>
                <a:t>((</a:t>
              </a:r>
              <a:r>
                <a:rPr>
                  <a:solidFill>
                    <a:srgbClr val="FF39A4"/>
                  </a:solidFill>
                </a:rPr>
                <a:t>10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10</a:t>
              </a:r>
              <a:r>
                <a:rPr>
                  <a:solidFill>
                    <a:srgbClr val="7A7A7A"/>
                  </a:solidFill>
                </a:rPr>
                <a:t>),</a:t>
              </a:r>
              <a:r>
                <a:t> chunk_size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5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7A7A7A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4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a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5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5</a:t>
              </a:r>
              <a:r>
                <a:rPr>
                  <a:solidFill>
                    <a:srgbClr val="7A7A7A"/>
                  </a:solidFill>
                </a:rPr>
                <a:t>] =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8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FF39A4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5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rPr>
                  <a:solidFill>
                    <a:srgbClr val="000000"/>
                  </a:solidFill>
                </a:rPr>
                <a:t> df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md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DataFrame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a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6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t> s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df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 b="1">
                  <a:solidFill>
                    <a:srgbClr val="379A6A"/>
                  </a:solidFill>
                </a:rPr>
                <a:t>sum</a:t>
              </a:r>
              <a:r>
                <a:rPr>
                  <a:solidFill>
                    <a:srgbClr val="7A7A7A"/>
                  </a:solidFill>
                </a:rPr>
                <a:t>()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7A7A7A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000000"/>
                  </a:solidFill>
                </a:rPr>
                <a:t>In 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7</a:t>
              </a:r>
              <a:r>
                <a:rPr>
                  <a:solidFill>
                    <a:srgbClr val="7A7A7A"/>
                  </a:solidFill>
                </a:rPr>
                <a:t>]:</a:t>
              </a:r>
              <a:r>
                <a:rPr>
                  <a:solidFill>
                    <a:srgbClr val="000000"/>
                  </a:solidFill>
                </a:rPr>
                <a:t> 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execute</a:t>
              </a:r>
              <a:r>
                <a:rPr>
                  <a:solidFill>
                    <a:srgbClr val="7A7A7A"/>
                  </a:solidFill>
                </a:rPr>
                <a:t>()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Out</a:t>
              </a:r>
              <a:r>
                <a:rPr>
                  <a:solidFill>
                    <a:srgbClr val="7A7A7A"/>
                  </a:solidFill>
                </a:rPr>
                <a:t>[</a:t>
              </a:r>
              <a:r>
                <a:rPr>
                  <a:solidFill>
                    <a:srgbClr val="FF39A4"/>
                  </a:solidFill>
                </a:rPr>
                <a:t>7</a:t>
              </a:r>
              <a:r>
                <a:rPr>
                  <a:solidFill>
                    <a:srgbClr val="7A7A7A"/>
                  </a:solidFill>
                </a:rPr>
                <a:t>]:</a:t>
              </a: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0    10.0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1    10.0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2    10.0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3    10.0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4    10.0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5    17.0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6    10.0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7    10.0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8    10.0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9    10.0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t>dtype</a:t>
              </a:r>
              <a:r>
                <a:rPr>
                  <a:solidFill>
                    <a:srgbClr val="7A7A7A"/>
                  </a:solidFill>
                </a:rPr>
                <a:t>:</a:t>
              </a:r>
              <a:r>
                <a:t> float64</a:t>
              </a:r>
            </a:p>
          </p:txBody>
        </p:sp>
        <p:pic>
          <p:nvPicPr>
            <p:cNvPr id="524" name="In [1]: import mars.tensor as mt… In [1]: import mars.tensor as mt&#10;&#10;In [2]: import mars.dataframe as md&#10;&#10;In [3]: a = mt.ones((10, 10), chunk_size=5)&#10;&#10;In [4]: a[5, 5] = 8&#10;&#10;In [5]: df = md.DataFrame(a)&#10;&#10;In [6]: s = df.sum()&#10;&#10;In [7]: s.execute()&#10;Out[7]:&#10;0    10.0&#10;1    10.0&#10;2    10.0&#10;3    10.0&#10;4    10.0&#10;5    17.0&#10;6    10.0&#10;7    10.0&#10;8    10.0&#10;9    10.0&#10;dtype: float64&#10;" descr="In [1]: import mars.tensor as mt… In [1]: import mars.tensor as mtIn [2]: import mars.dataframe as mdIn [3]: a = mt.ones((10, 10), chunk_size=5)In [4]: a[5, 5] = 8In [5]: df = md.DataFrame(a)In [6]: s = df.sum()In [7]: s.execute()Out[7]:0    10.01    10.02    10.03    10.04    10.05    17.06    10.07    10.08    10.09    10.0dtype: float64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159983" cy="9464042"/>
            </a:xfrm>
            <a:prstGeom prst="rect">
              <a:avLst/>
            </a:prstGeom>
            <a:effectLst/>
          </p:spPr>
        </p:pic>
      </p:grpSp>
      <p:sp>
        <p:nvSpPr>
          <p:cNvPr id="527" name="线条"/>
          <p:cNvSpPr/>
          <p:nvPr/>
        </p:nvSpPr>
        <p:spPr>
          <a:xfrm flipV="1">
            <a:off x="8929342" y="-53120"/>
            <a:ext cx="1" cy="13716000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28" name="粗粒度计算图"/>
          <p:cNvSpPr txBox="1"/>
          <p:nvPr/>
        </p:nvSpPr>
        <p:spPr>
          <a:xfrm>
            <a:off x="9213965" y="366194"/>
            <a:ext cx="2552701" cy="673101"/>
          </a:xfrm>
          <a:prstGeom prst="rect">
            <a:avLst/>
          </a:prstGeom>
          <a:solidFill>
            <a:srgbClr val="FF8AD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粗粒度计算图</a:t>
            </a:r>
          </a:p>
        </p:txBody>
      </p:sp>
      <p:sp>
        <p:nvSpPr>
          <p:cNvPr id="529" name="Ones"/>
          <p:cNvSpPr/>
          <p:nvPr/>
        </p:nvSpPr>
        <p:spPr>
          <a:xfrm>
            <a:off x="15975406" y="11750168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Ones</a:t>
            </a:r>
          </a:p>
        </p:txBody>
      </p:sp>
      <p:sp>
        <p:nvSpPr>
          <p:cNvPr id="530" name="TensorData"/>
          <p:cNvSpPr/>
          <p:nvPr/>
        </p:nvSpPr>
        <p:spPr>
          <a:xfrm>
            <a:off x="15407633" y="10473057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TensorData</a:t>
            </a:r>
          </a:p>
        </p:txBody>
      </p:sp>
      <p:sp>
        <p:nvSpPr>
          <p:cNvPr id="531" name="IndexSetValue"/>
          <p:cNvSpPr/>
          <p:nvPr/>
        </p:nvSpPr>
        <p:spPr>
          <a:xfrm>
            <a:off x="15975406" y="8902521"/>
            <a:ext cx="1270205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IndexSetValue</a:t>
            </a:r>
          </a:p>
        </p:txBody>
      </p:sp>
      <p:sp>
        <p:nvSpPr>
          <p:cNvPr id="532" name="TensorData"/>
          <p:cNvSpPr/>
          <p:nvPr/>
        </p:nvSpPr>
        <p:spPr>
          <a:xfrm>
            <a:off x="15407633" y="7629181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TensorData</a:t>
            </a:r>
          </a:p>
        </p:txBody>
      </p:sp>
      <p:sp>
        <p:nvSpPr>
          <p:cNvPr id="533" name="FromTensor"/>
          <p:cNvSpPr/>
          <p:nvPr/>
        </p:nvSpPr>
        <p:spPr>
          <a:xfrm>
            <a:off x="15975406" y="6054874"/>
            <a:ext cx="1270205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534" name="DatFrameData"/>
          <p:cNvSpPr/>
          <p:nvPr/>
        </p:nvSpPr>
        <p:spPr>
          <a:xfrm>
            <a:off x="15407633" y="4785305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t>DatFrameData</a:t>
            </a:r>
          </a:p>
        </p:txBody>
      </p:sp>
      <p:sp>
        <p:nvSpPr>
          <p:cNvPr id="535" name="Sum"/>
          <p:cNvSpPr/>
          <p:nvPr/>
        </p:nvSpPr>
        <p:spPr>
          <a:xfrm>
            <a:off x="15975406" y="3210006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536" name="SeriesData"/>
          <p:cNvSpPr/>
          <p:nvPr/>
        </p:nvSpPr>
        <p:spPr>
          <a:xfrm>
            <a:off x="15407633" y="1937658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t>SeriesData</a:t>
            </a:r>
          </a:p>
        </p:txBody>
      </p:sp>
      <p:cxnSp>
        <p:nvCxnSpPr>
          <p:cNvPr id="537" name="连接线"/>
          <p:cNvCxnSpPr>
            <a:cxnSpLocks/>
            <a:stCxn id="535" idx="0"/>
          </p:cNvCxnSpPr>
          <p:nvPr/>
        </p:nvCxnSpPr>
        <p:spPr>
          <a:xfrm flipV="1">
            <a:off x="16610509" y="2828183"/>
            <a:ext cx="0" cy="38182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38" name="连接线"/>
          <p:cNvCxnSpPr>
            <a:cxnSpLocks/>
            <a:stCxn id="534" idx="0"/>
            <a:endCxn id="535" idx="4"/>
          </p:cNvCxnSpPr>
          <p:nvPr/>
        </p:nvCxnSpPr>
        <p:spPr>
          <a:xfrm flipV="1">
            <a:off x="16610509" y="4480211"/>
            <a:ext cx="0" cy="30509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39" name="连接线"/>
          <p:cNvCxnSpPr>
            <a:cxnSpLocks/>
            <a:stCxn id="533" idx="0"/>
          </p:cNvCxnSpPr>
          <p:nvPr/>
        </p:nvCxnSpPr>
        <p:spPr>
          <a:xfrm flipV="1">
            <a:off x="16610509" y="5675830"/>
            <a:ext cx="0" cy="37904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40" name="连接线"/>
          <p:cNvCxnSpPr>
            <a:cxnSpLocks/>
            <a:stCxn id="532" idx="0"/>
            <a:endCxn id="533" idx="4"/>
          </p:cNvCxnSpPr>
          <p:nvPr/>
        </p:nvCxnSpPr>
        <p:spPr>
          <a:xfrm flipV="1">
            <a:off x="16610509" y="7325080"/>
            <a:ext cx="0" cy="30410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41" name="连接线"/>
          <p:cNvCxnSpPr>
            <a:cxnSpLocks/>
            <a:stCxn id="531" idx="0"/>
          </p:cNvCxnSpPr>
          <p:nvPr/>
        </p:nvCxnSpPr>
        <p:spPr>
          <a:xfrm flipV="1">
            <a:off x="16610509" y="8597427"/>
            <a:ext cx="0" cy="30509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42" name="连接线"/>
          <p:cNvCxnSpPr>
            <a:cxnSpLocks/>
            <a:stCxn id="530" idx="0"/>
            <a:endCxn id="531" idx="4"/>
          </p:cNvCxnSpPr>
          <p:nvPr/>
        </p:nvCxnSpPr>
        <p:spPr>
          <a:xfrm flipV="1">
            <a:off x="16610509" y="10172727"/>
            <a:ext cx="0" cy="30033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43" name="连接线"/>
          <p:cNvCxnSpPr>
            <a:cxnSpLocks/>
            <a:stCxn id="529" idx="0"/>
            <a:endCxn id="530" idx="2"/>
          </p:cNvCxnSpPr>
          <p:nvPr/>
        </p:nvCxnSpPr>
        <p:spPr>
          <a:xfrm flipV="1">
            <a:off x="16610509" y="11441303"/>
            <a:ext cx="0" cy="30886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grpSp>
        <p:nvGrpSpPr>
          <p:cNvPr id="547" name="成组"/>
          <p:cNvGrpSpPr/>
          <p:nvPr/>
        </p:nvGrpSpPr>
        <p:grpSpPr>
          <a:xfrm>
            <a:off x="11128624" y="10305250"/>
            <a:ext cx="4166376" cy="1058331"/>
            <a:chOff x="0" y="0"/>
            <a:chExt cx="4166374" cy="1058329"/>
          </a:xfrm>
        </p:grpSpPr>
        <p:sp>
          <p:nvSpPr>
            <p:cNvPr id="544" name="tensor(a)"/>
            <p:cNvSpPr/>
            <p:nvPr/>
          </p:nvSpPr>
          <p:spPr>
            <a:xfrm>
              <a:off x="0" y="245529"/>
              <a:ext cx="2126751" cy="812801"/>
            </a:xfrm>
            <a:prstGeom prst="roundRect">
              <a:avLst>
                <a:gd name="adj" fmla="val 23438"/>
              </a:avLst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tensor(a)</a:t>
              </a:r>
            </a:p>
          </p:txBody>
        </p:sp>
        <p:sp>
          <p:nvSpPr>
            <p:cNvPr id="569" name="连接线"/>
            <p:cNvSpPr/>
            <p:nvPr/>
          </p:nvSpPr>
          <p:spPr>
            <a:xfrm>
              <a:off x="2126750" y="660506"/>
              <a:ext cx="2039625" cy="16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/>
            </a:p>
          </p:txBody>
        </p:sp>
        <p:sp>
          <p:nvSpPr>
            <p:cNvPr id="546" name="data"/>
            <p:cNvSpPr txBox="1"/>
            <p:nvPr/>
          </p:nvSpPr>
          <p:spPr>
            <a:xfrm>
              <a:off x="2709467" y="0"/>
              <a:ext cx="89769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data</a:t>
              </a:r>
            </a:p>
          </p:txBody>
        </p:sp>
      </p:grpSp>
      <p:grpSp>
        <p:nvGrpSpPr>
          <p:cNvPr id="551" name="成组"/>
          <p:cNvGrpSpPr/>
          <p:nvPr/>
        </p:nvGrpSpPr>
        <p:grpSpPr>
          <a:xfrm>
            <a:off x="10176822" y="4647544"/>
            <a:ext cx="5118178" cy="1028285"/>
            <a:chOff x="0" y="0"/>
            <a:chExt cx="5118176" cy="1028283"/>
          </a:xfrm>
        </p:grpSpPr>
        <p:sp>
          <p:nvSpPr>
            <p:cNvPr id="548" name="DataFrame(df)"/>
            <p:cNvSpPr/>
            <p:nvPr/>
          </p:nvSpPr>
          <p:spPr>
            <a:xfrm>
              <a:off x="0" y="215483"/>
              <a:ext cx="3162300" cy="812801"/>
            </a:xfrm>
            <a:prstGeom prst="roundRect">
              <a:avLst>
                <a:gd name="adj" fmla="val 23438"/>
              </a:avLst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DataFrame(df)</a:t>
              </a:r>
            </a:p>
          </p:txBody>
        </p:sp>
        <p:sp>
          <p:nvSpPr>
            <p:cNvPr id="570" name="连接线"/>
            <p:cNvSpPr/>
            <p:nvPr/>
          </p:nvSpPr>
          <p:spPr>
            <a:xfrm>
              <a:off x="3162300" y="646503"/>
              <a:ext cx="1955877" cy="30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/>
            </a:p>
          </p:txBody>
        </p:sp>
        <p:sp>
          <p:nvSpPr>
            <p:cNvPr id="550" name="data"/>
            <p:cNvSpPr txBox="1"/>
            <p:nvPr/>
          </p:nvSpPr>
          <p:spPr>
            <a:xfrm>
              <a:off x="3661269" y="0"/>
              <a:ext cx="897695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data</a:t>
              </a:r>
            </a:p>
          </p:txBody>
        </p:sp>
      </p:grpSp>
      <p:grpSp>
        <p:nvGrpSpPr>
          <p:cNvPr id="555" name="成组"/>
          <p:cNvGrpSpPr/>
          <p:nvPr/>
        </p:nvGrpSpPr>
        <p:grpSpPr>
          <a:xfrm>
            <a:off x="11002316" y="1785582"/>
            <a:ext cx="4292684" cy="1042600"/>
            <a:chOff x="0" y="0"/>
            <a:chExt cx="4292682" cy="1042598"/>
          </a:xfrm>
        </p:grpSpPr>
        <p:sp>
          <p:nvSpPr>
            <p:cNvPr id="552" name="Series(s)"/>
            <p:cNvSpPr/>
            <p:nvPr/>
          </p:nvSpPr>
          <p:spPr>
            <a:xfrm>
              <a:off x="0" y="229798"/>
              <a:ext cx="2357742" cy="812801"/>
            </a:xfrm>
            <a:prstGeom prst="roundRect">
              <a:avLst>
                <a:gd name="adj" fmla="val 23438"/>
              </a:avLst>
            </a:prstGeom>
            <a:solidFill>
              <a:srgbClr val="A7A7A7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r>
                <a:t>Series(s)</a:t>
              </a:r>
            </a:p>
          </p:txBody>
        </p:sp>
        <p:sp>
          <p:nvSpPr>
            <p:cNvPr id="571" name="连接线"/>
            <p:cNvSpPr/>
            <p:nvPr/>
          </p:nvSpPr>
          <p:spPr>
            <a:xfrm>
              <a:off x="2357741" y="644570"/>
              <a:ext cx="1934942" cy="1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/>
            </a:p>
          </p:txBody>
        </p:sp>
        <p:sp>
          <p:nvSpPr>
            <p:cNvPr id="554" name="data"/>
            <p:cNvSpPr txBox="1"/>
            <p:nvPr/>
          </p:nvSpPr>
          <p:spPr>
            <a:xfrm>
              <a:off x="2835774" y="0"/>
              <a:ext cx="897696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 b="1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t>data</a:t>
              </a:r>
            </a:p>
          </p:txBody>
        </p:sp>
      </p:grpSp>
      <p:sp>
        <p:nvSpPr>
          <p:cNvPr id="556" name="圆形"/>
          <p:cNvSpPr/>
          <p:nvPr/>
        </p:nvSpPr>
        <p:spPr>
          <a:xfrm>
            <a:off x="20201010" y="12149339"/>
            <a:ext cx="673101" cy="6731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7" name="矩形"/>
          <p:cNvSpPr/>
          <p:nvPr/>
        </p:nvSpPr>
        <p:spPr>
          <a:xfrm>
            <a:off x="20088713" y="11311890"/>
            <a:ext cx="897695" cy="5588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8" name="圆角矩形"/>
          <p:cNvSpPr/>
          <p:nvPr/>
        </p:nvSpPr>
        <p:spPr>
          <a:xfrm>
            <a:off x="20088713" y="10451589"/>
            <a:ext cx="897695" cy="558801"/>
          </a:xfrm>
          <a:prstGeom prst="roundRect">
            <a:avLst>
              <a:gd name="adj" fmla="val 23438"/>
            </a:avLst>
          </a:prstGeom>
          <a:solidFill>
            <a:srgbClr val="A7A7A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9" name="Tileable"/>
          <p:cNvSpPr txBox="1"/>
          <p:nvPr/>
        </p:nvSpPr>
        <p:spPr>
          <a:xfrm>
            <a:off x="21708541" y="10451589"/>
            <a:ext cx="152630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Tileable</a:t>
            </a:r>
          </a:p>
        </p:txBody>
      </p:sp>
      <p:sp>
        <p:nvSpPr>
          <p:cNvPr id="560" name="TileableData"/>
          <p:cNvSpPr txBox="1"/>
          <p:nvPr/>
        </p:nvSpPr>
        <p:spPr>
          <a:xfrm>
            <a:off x="21295636" y="11311890"/>
            <a:ext cx="23521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TileableData</a:t>
            </a:r>
          </a:p>
        </p:txBody>
      </p:sp>
      <p:sp>
        <p:nvSpPr>
          <p:cNvPr id="561" name="Operand"/>
          <p:cNvSpPr txBox="1"/>
          <p:nvPr/>
        </p:nvSpPr>
        <p:spPr>
          <a:xfrm>
            <a:off x="21631243" y="12206489"/>
            <a:ext cx="168090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Operand</a:t>
            </a:r>
          </a:p>
        </p:txBody>
      </p:sp>
      <p:pic>
        <p:nvPicPr>
          <p:cNvPr id="562" name="矩形 矩形" descr="矩形 矩形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889860" y="10083289"/>
            <a:ext cx="3872685" cy="2948464"/>
          </a:xfrm>
          <a:prstGeom prst="rect">
            <a:avLst/>
          </a:prstGeom>
        </p:spPr>
      </p:pic>
      <p:grpSp>
        <p:nvGrpSpPr>
          <p:cNvPr id="566" name="indexes: (5, 5)…"/>
          <p:cNvGrpSpPr/>
          <p:nvPr/>
        </p:nvGrpSpPr>
        <p:grpSpPr>
          <a:xfrm>
            <a:off x="16981031" y="9638372"/>
            <a:ext cx="1788415" cy="762001"/>
            <a:chOff x="0" y="0"/>
            <a:chExt cx="1788414" cy="762000"/>
          </a:xfrm>
        </p:grpSpPr>
        <p:sp>
          <p:nvSpPr>
            <p:cNvPr id="565" name="indexes: (5, 5)…"/>
            <p:cNvSpPr txBox="1"/>
            <p:nvPr/>
          </p:nvSpPr>
          <p:spPr>
            <a:xfrm>
              <a:off x="12699" y="12700"/>
              <a:ext cx="1763016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000"/>
              </a:pPr>
              <a:r>
                <a:t>indexes: (5, 5)</a:t>
              </a:r>
            </a:p>
            <a:p>
              <a:pPr algn="l">
                <a:defRPr sz="2000"/>
              </a:pPr>
              <a:r>
                <a:t>value: 8</a:t>
              </a:r>
            </a:p>
          </p:txBody>
        </p:sp>
        <p:pic>
          <p:nvPicPr>
            <p:cNvPr id="564" name="indexes: (5, 5)… indexes: (5, 5)&#10;value: 8" descr="indexes: (5, 5)… indexes: (5, 5)value: 8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1788416" cy="762000"/>
            </a:xfrm>
            <a:prstGeom prst="rect">
              <a:avLst/>
            </a:prstGeom>
            <a:effectLst/>
          </p:spPr>
        </p:pic>
      </p:grpSp>
      <p:pic>
        <p:nvPicPr>
          <p:cNvPr id="567" name="矩形 矩形" descr="矩形 矩形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96082" y="3508558"/>
            <a:ext cx="6839971" cy="6731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3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3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441 0.054609" pathEditMode="relative">
                                      <p:cBhvr>
                                        <p:cTn id="27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3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3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3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1432 -0.204702" pathEditMode="relative">
                                      <p:cBhvr>
                                        <p:cTn id="48" dur="10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41 0.054609 L 0.000000 0.109218" pathEditMode="relative">
                                      <p:cBhvr>
                                        <p:cTn id="52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32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0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32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32" fill="hold" grpId="1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32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1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109218 L 0.000130 0.164405" pathEditMode="relative">
                                      <p:cBhvr>
                                        <p:cTn id="75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32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0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" presetClass="entr" presetSubtype="32" fill="hold" grpId="2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3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" presetClass="entr" presetSubtype="32" fill="hold" grpId="2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" presetClass="entr" presetSubtype="32" fill="hold" grpId="2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9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" presetClass="entr" presetSubtype="32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4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4" animBg="1" advAuto="0"/>
      <p:bldP spid="530" grpId="2" animBg="1" advAuto="0"/>
      <p:bldP spid="531" grpId="9" animBg="1" advAuto="0"/>
      <p:bldP spid="532" grpId="7" animBg="1" advAuto="0"/>
      <p:bldP spid="533" grpId="16" animBg="1" advAuto="0"/>
      <p:bldP spid="534" grpId="14" animBg="1" advAuto="0"/>
      <p:bldP spid="535" grpId="22" animBg="1" advAuto="0"/>
      <p:bldP spid="536" grpId="20" animBg="1" advAuto="0"/>
      <p:bldP spid="537" grpId="21" animBg="1" advAuto="0"/>
      <p:bldP spid="538" grpId="23" animBg="1" advAuto="0"/>
      <p:bldP spid="539" grpId="15" animBg="1" advAuto="0"/>
      <p:bldP spid="540" grpId="17" animBg="1" advAuto="0"/>
      <p:bldP spid="541" grpId="8" animBg="1" advAuto="0"/>
      <p:bldP spid="542" grpId="11" animBg="1" advAuto="0"/>
      <p:bldP spid="543" grpId="3" animBg="1" advAuto="0"/>
      <p:bldP spid="547" grpId="5" animBg="1" advAuto="0"/>
      <p:bldP spid="551" grpId="18" animBg="1" advAuto="0"/>
      <p:bldP spid="555" grpId="24" animBg="1" advAuto="0"/>
      <p:bldP spid="566" grpId="10" animBg="1" advAuto="0"/>
      <p:bldP spid="567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线条"/>
          <p:cNvSpPr/>
          <p:nvPr/>
        </p:nvSpPr>
        <p:spPr>
          <a:xfrm flipV="1">
            <a:off x="4344305" y="0"/>
            <a:ext cx="1" cy="13716000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75" name="细粒度计算图"/>
          <p:cNvSpPr txBox="1"/>
          <p:nvPr/>
        </p:nvSpPr>
        <p:spPr>
          <a:xfrm>
            <a:off x="4628928" y="419314"/>
            <a:ext cx="2552701" cy="673101"/>
          </a:xfrm>
          <a:prstGeom prst="rect">
            <a:avLst/>
          </a:prstGeom>
          <a:solidFill>
            <a:srgbClr val="FF8AD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细粒度计算图</a:t>
            </a:r>
          </a:p>
        </p:txBody>
      </p:sp>
      <p:sp>
        <p:nvSpPr>
          <p:cNvPr id="576" name="粗粒度计算图"/>
          <p:cNvSpPr txBox="1"/>
          <p:nvPr/>
        </p:nvSpPr>
        <p:spPr>
          <a:xfrm>
            <a:off x="1506982" y="419314"/>
            <a:ext cx="2552701" cy="673101"/>
          </a:xfrm>
          <a:prstGeom prst="rect">
            <a:avLst/>
          </a:prstGeom>
          <a:solidFill>
            <a:srgbClr val="FF8AD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粗粒度计算图</a:t>
            </a:r>
          </a:p>
        </p:txBody>
      </p:sp>
      <p:sp>
        <p:nvSpPr>
          <p:cNvPr id="577" name="Ones"/>
          <p:cNvSpPr/>
          <p:nvPr/>
        </p:nvSpPr>
        <p:spPr>
          <a:xfrm>
            <a:off x="1655016" y="11687359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Ones</a:t>
            </a:r>
          </a:p>
        </p:txBody>
      </p:sp>
      <p:sp>
        <p:nvSpPr>
          <p:cNvPr id="578" name="TensorData"/>
          <p:cNvSpPr/>
          <p:nvPr/>
        </p:nvSpPr>
        <p:spPr>
          <a:xfrm>
            <a:off x="1087243" y="10410249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TensorData</a:t>
            </a:r>
          </a:p>
        </p:txBody>
      </p:sp>
      <p:sp>
        <p:nvSpPr>
          <p:cNvPr id="579" name="IndexSetValue"/>
          <p:cNvSpPr/>
          <p:nvPr/>
        </p:nvSpPr>
        <p:spPr>
          <a:xfrm>
            <a:off x="1655016" y="8839713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IndexSetValue</a:t>
            </a:r>
          </a:p>
        </p:txBody>
      </p:sp>
      <p:sp>
        <p:nvSpPr>
          <p:cNvPr id="580" name="TensorData"/>
          <p:cNvSpPr/>
          <p:nvPr/>
        </p:nvSpPr>
        <p:spPr>
          <a:xfrm>
            <a:off x="1087243" y="7566373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TensorData</a:t>
            </a:r>
          </a:p>
        </p:txBody>
      </p:sp>
      <p:sp>
        <p:nvSpPr>
          <p:cNvPr id="581" name="FromTensor"/>
          <p:cNvSpPr/>
          <p:nvPr/>
        </p:nvSpPr>
        <p:spPr>
          <a:xfrm>
            <a:off x="1655016" y="5992066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582" name="DatFrameData"/>
          <p:cNvSpPr/>
          <p:nvPr/>
        </p:nvSpPr>
        <p:spPr>
          <a:xfrm>
            <a:off x="1087243" y="4722497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t>DatFrameData</a:t>
            </a:r>
          </a:p>
        </p:txBody>
      </p:sp>
      <p:sp>
        <p:nvSpPr>
          <p:cNvPr id="583" name="Sum"/>
          <p:cNvSpPr/>
          <p:nvPr/>
        </p:nvSpPr>
        <p:spPr>
          <a:xfrm>
            <a:off x="1655016" y="3147197"/>
            <a:ext cx="1270205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584" name="SeriesData"/>
          <p:cNvSpPr/>
          <p:nvPr/>
        </p:nvSpPr>
        <p:spPr>
          <a:xfrm>
            <a:off x="1087243" y="1874850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t>SeriesData</a:t>
            </a:r>
          </a:p>
        </p:txBody>
      </p:sp>
      <p:cxnSp>
        <p:nvCxnSpPr>
          <p:cNvPr id="585" name="连接线"/>
          <p:cNvCxnSpPr>
            <a:cxnSpLocks/>
            <a:stCxn id="583" idx="0"/>
            <a:endCxn id="584" idx="2"/>
          </p:cNvCxnSpPr>
          <p:nvPr/>
        </p:nvCxnSpPr>
        <p:spPr>
          <a:xfrm flipV="1">
            <a:off x="2290119" y="2843096"/>
            <a:ext cx="0" cy="30410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86" name="连接线"/>
          <p:cNvCxnSpPr>
            <a:cxnSpLocks/>
            <a:stCxn id="582" idx="0"/>
            <a:endCxn id="583" idx="4"/>
          </p:cNvCxnSpPr>
          <p:nvPr/>
        </p:nvCxnSpPr>
        <p:spPr>
          <a:xfrm flipV="1">
            <a:off x="2290119" y="4417403"/>
            <a:ext cx="0" cy="30509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87" name="连接线"/>
          <p:cNvCxnSpPr>
            <a:cxnSpLocks/>
            <a:stCxn id="581" idx="0"/>
            <a:endCxn id="582" idx="2"/>
          </p:cNvCxnSpPr>
          <p:nvPr/>
        </p:nvCxnSpPr>
        <p:spPr>
          <a:xfrm flipV="1">
            <a:off x="2290119" y="5690743"/>
            <a:ext cx="0" cy="30132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88" name="连接线"/>
          <p:cNvCxnSpPr>
            <a:cxnSpLocks/>
            <a:stCxn id="580" idx="0"/>
            <a:endCxn id="581" idx="4"/>
          </p:cNvCxnSpPr>
          <p:nvPr/>
        </p:nvCxnSpPr>
        <p:spPr>
          <a:xfrm flipV="1">
            <a:off x="2290119" y="7262271"/>
            <a:ext cx="0" cy="304102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89" name="连接线"/>
          <p:cNvCxnSpPr>
            <a:cxnSpLocks/>
            <a:stCxn id="579" idx="0"/>
            <a:endCxn id="580" idx="2"/>
          </p:cNvCxnSpPr>
          <p:nvPr/>
        </p:nvCxnSpPr>
        <p:spPr>
          <a:xfrm flipV="1">
            <a:off x="2290119" y="8534619"/>
            <a:ext cx="0" cy="30509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90" name="连接线"/>
          <p:cNvCxnSpPr>
            <a:cxnSpLocks/>
            <a:stCxn id="578" idx="0"/>
          </p:cNvCxnSpPr>
          <p:nvPr/>
        </p:nvCxnSpPr>
        <p:spPr>
          <a:xfrm flipH="1" flipV="1">
            <a:off x="2290118" y="10109918"/>
            <a:ext cx="1" cy="30033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591" name="连接线"/>
          <p:cNvCxnSpPr>
            <a:cxnSpLocks/>
            <a:stCxn id="577" idx="0"/>
            <a:endCxn id="578" idx="2"/>
          </p:cNvCxnSpPr>
          <p:nvPr/>
        </p:nvCxnSpPr>
        <p:spPr>
          <a:xfrm flipV="1">
            <a:off x="2290119" y="11378495"/>
            <a:ext cx="0" cy="30886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sp>
        <p:nvSpPr>
          <p:cNvPr id="592" name="Tile"/>
          <p:cNvSpPr/>
          <p:nvPr/>
        </p:nvSpPr>
        <p:spPr>
          <a:xfrm>
            <a:off x="3735759" y="6055755"/>
            <a:ext cx="1700748" cy="1604490"/>
          </a:xfrm>
          <a:prstGeom prst="rightArrow">
            <a:avLst>
              <a:gd name="adj1" fmla="val 35364"/>
              <a:gd name="adj2" fmla="val 78987"/>
            </a:avLst>
          </a:prstGeom>
          <a:solidFill>
            <a:schemeClr val="accent2"/>
          </a:solidFill>
          <a:ln w="25400">
            <a:solidFill>
              <a:srgbClr val="00631F"/>
            </a:solidFill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t>Tile</a:t>
            </a:r>
          </a:p>
        </p:txBody>
      </p:sp>
      <p:grpSp>
        <p:nvGrpSpPr>
          <p:cNvPr id="595" name="indexes: (5, 5)…"/>
          <p:cNvGrpSpPr/>
          <p:nvPr/>
        </p:nvGrpSpPr>
        <p:grpSpPr>
          <a:xfrm>
            <a:off x="2430342" y="9533691"/>
            <a:ext cx="1788415" cy="762001"/>
            <a:chOff x="0" y="0"/>
            <a:chExt cx="1788414" cy="762000"/>
          </a:xfrm>
        </p:grpSpPr>
        <p:sp>
          <p:nvSpPr>
            <p:cNvPr id="594" name="indexes: (5, 5)…"/>
            <p:cNvSpPr txBox="1"/>
            <p:nvPr/>
          </p:nvSpPr>
          <p:spPr>
            <a:xfrm>
              <a:off x="12699" y="12700"/>
              <a:ext cx="1763016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000"/>
              </a:pPr>
              <a:r>
                <a:t>indexes: (5, 5)</a:t>
              </a:r>
            </a:p>
            <a:p>
              <a:pPr algn="l">
                <a:defRPr sz="2000"/>
              </a:pPr>
              <a:r>
                <a:t>value: 8</a:t>
              </a:r>
            </a:p>
          </p:txBody>
        </p:sp>
        <p:pic>
          <p:nvPicPr>
            <p:cNvPr id="593" name="indexes: (5, 5)… indexes: (5, 5)&#10;value: 8" descr="indexes: (5, 5)… indexes: (5, 5)value: 8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88416" cy="762000"/>
            </a:xfrm>
            <a:prstGeom prst="rect">
              <a:avLst/>
            </a:prstGeom>
            <a:effectLst/>
          </p:spPr>
        </p:pic>
      </p:grpSp>
      <p:sp>
        <p:nvSpPr>
          <p:cNvPr id="596" name="Ones"/>
          <p:cNvSpPr/>
          <p:nvPr/>
        </p:nvSpPr>
        <p:spPr>
          <a:xfrm>
            <a:off x="7539483" y="12400574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Ones</a:t>
            </a:r>
          </a:p>
        </p:txBody>
      </p:sp>
      <p:sp>
        <p:nvSpPr>
          <p:cNvPr id="597" name="Ones"/>
          <p:cNvSpPr/>
          <p:nvPr/>
        </p:nvSpPr>
        <p:spPr>
          <a:xfrm>
            <a:off x="10972620" y="12400574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Ones</a:t>
            </a:r>
          </a:p>
        </p:txBody>
      </p:sp>
      <p:sp>
        <p:nvSpPr>
          <p:cNvPr id="598" name="Ones"/>
          <p:cNvSpPr/>
          <p:nvPr/>
        </p:nvSpPr>
        <p:spPr>
          <a:xfrm>
            <a:off x="14405757" y="12400574"/>
            <a:ext cx="1270206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Ones</a:t>
            </a:r>
          </a:p>
        </p:txBody>
      </p:sp>
      <p:sp>
        <p:nvSpPr>
          <p:cNvPr id="599" name="Ones"/>
          <p:cNvSpPr/>
          <p:nvPr/>
        </p:nvSpPr>
        <p:spPr>
          <a:xfrm>
            <a:off x="17946179" y="12400574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Ones</a:t>
            </a:r>
          </a:p>
        </p:txBody>
      </p:sp>
      <p:sp>
        <p:nvSpPr>
          <p:cNvPr id="600" name="TensorChunkData (0,0)"/>
          <p:cNvSpPr/>
          <p:nvPr/>
        </p:nvSpPr>
        <p:spPr>
          <a:xfrm>
            <a:off x="6971710" y="11270017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TensorChunkData (0,0)</a:t>
            </a:r>
          </a:p>
        </p:txBody>
      </p:sp>
      <p:sp>
        <p:nvSpPr>
          <p:cNvPr id="601" name="TensorChunkData (0,0)"/>
          <p:cNvSpPr/>
          <p:nvPr/>
        </p:nvSpPr>
        <p:spPr>
          <a:xfrm>
            <a:off x="10384317" y="11270017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TensorChunkData</a:t>
            </a:r>
            <a:r>
              <a:rPr dirty="0"/>
              <a:t> (</a:t>
            </a:r>
            <a:r>
              <a:rPr lang="en-US" altLang="zh-CN" dirty="0"/>
              <a:t>1</a:t>
            </a:r>
            <a:r>
              <a:rPr dirty="0"/>
              <a:t>,0)</a:t>
            </a:r>
          </a:p>
        </p:txBody>
      </p:sp>
      <p:sp>
        <p:nvSpPr>
          <p:cNvPr id="602" name="TensorChunkData (0,0)"/>
          <p:cNvSpPr/>
          <p:nvPr/>
        </p:nvSpPr>
        <p:spPr>
          <a:xfrm>
            <a:off x="13837984" y="11270017"/>
            <a:ext cx="2405752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TensorChunkData</a:t>
            </a:r>
            <a:r>
              <a:rPr dirty="0"/>
              <a:t> (0,</a:t>
            </a:r>
            <a:r>
              <a:rPr lang="en-US" altLang="zh-CN" dirty="0"/>
              <a:t>1</a:t>
            </a:r>
            <a:r>
              <a:rPr dirty="0"/>
              <a:t>)</a:t>
            </a:r>
          </a:p>
        </p:txBody>
      </p:sp>
      <p:sp>
        <p:nvSpPr>
          <p:cNvPr id="603" name="TensorChunkData (0,0)"/>
          <p:cNvSpPr/>
          <p:nvPr/>
        </p:nvSpPr>
        <p:spPr>
          <a:xfrm>
            <a:off x="17378405" y="11270017"/>
            <a:ext cx="2405752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TensorChunkData</a:t>
            </a:r>
            <a:r>
              <a:rPr dirty="0"/>
              <a:t> (</a:t>
            </a:r>
            <a:r>
              <a:rPr lang="en-US" altLang="zh-CN" dirty="0"/>
              <a:t>1,1</a:t>
            </a:r>
            <a:r>
              <a:rPr dirty="0"/>
              <a:t>)</a:t>
            </a:r>
          </a:p>
        </p:txBody>
      </p:sp>
      <p:sp>
        <p:nvSpPr>
          <p:cNvPr id="604" name="IndexSetValue"/>
          <p:cNvSpPr/>
          <p:nvPr/>
        </p:nvSpPr>
        <p:spPr>
          <a:xfrm>
            <a:off x="17967114" y="9648466"/>
            <a:ext cx="1270205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IndexSetValue</a:t>
            </a:r>
          </a:p>
        </p:txBody>
      </p:sp>
      <p:grpSp>
        <p:nvGrpSpPr>
          <p:cNvPr id="607" name="indexes: (0, 0)…"/>
          <p:cNvGrpSpPr/>
          <p:nvPr/>
        </p:nvGrpSpPr>
        <p:grpSpPr>
          <a:xfrm>
            <a:off x="18866676" y="10488999"/>
            <a:ext cx="1788415" cy="762001"/>
            <a:chOff x="0" y="0"/>
            <a:chExt cx="1788414" cy="762000"/>
          </a:xfrm>
        </p:grpSpPr>
        <p:sp>
          <p:nvSpPr>
            <p:cNvPr id="606" name="indexes: (0, 0)…"/>
            <p:cNvSpPr txBox="1"/>
            <p:nvPr/>
          </p:nvSpPr>
          <p:spPr>
            <a:xfrm>
              <a:off x="12699" y="12700"/>
              <a:ext cx="1763016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000"/>
              </a:pPr>
              <a:r>
                <a:t>indexes: (0, 0)</a:t>
              </a:r>
            </a:p>
            <a:p>
              <a:pPr algn="l">
                <a:defRPr sz="2000"/>
              </a:pPr>
              <a:r>
                <a:t>value: 8</a:t>
              </a:r>
            </a:p>
          </p:txBody>
        </p:sp>
        <p:pic>
          <p:nvPicPr>
            <p:cNvPr id="605" name="indexes: (0, 0)… indexes: (0, 0)&#10;value: 8" descr="indexes: (0, 0)… indexes: (0, 0)value: 8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788416" cy="762000"/>
            </a:xfrm>
            <a:prstGeom prst="rect">
              <a:avLst/>
            </a:prstGeom>
            <a:effectLst/>
          </p:spPr>
        </p:pic>
      </p:grpSp>
      <p:sp>
        <p:nvSpPr>
          <p:cNvPr id="608" name="TensorChunkData"/>
          <p:cNvSpPr/>
          <p:nvPr/>
        </p:nvSpPr>
        <p:spPr>
          <a:xfrm>
            <a:off x="17378405" y="8328875"/>
            <a:ext cx="2405752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TensorChunkData</a:t>
            </a:r>
          </a:p>
        </p:txBody>
      </p:sp>
      <p:sp>
        <p:nvSpPr>
          <p:cNvPr id="609" name="FromTensor"/>
          <p:cNvSpPr/>
          <p:nvPr/>
        </p:nvSpPr>
        <p:spPr>
          <a:xfrm>
            <a:off x="7560419" y="9632195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610" name="FromTensor"/>
          <p:cNvSpPr/>
          <p:nvPr/>
        </p:nvSpPr>
        <p:spPr>
          <a:xfrm>
            <a:off x="10983088" y="9648466"/>
            <a:ext cx="1270205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611" name="FromTensor"/>
          <p:cNvSpPr/>
          <p:nvPr/>
        </p:nvSpPr>
        <p:spPr>
          <a:xfrm>
            <a:off x="14405757" y="9632195"/>
            <a:ext cx="1270206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612" name="FromTensor"/>
          <p:cNvSpPr/>
          <p:nvPr/>
        </p:nvSpPr>
        <p:spPr>
          <a:xfrm>
            <a:off x="17967114" y="6673877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613" name="DatFrameChunkData"/>
          <p:cNvSpPr/>
          <p:nvPr/>
        </p:nvSpPr>
        <p:spPr>
          <a:xfrm>
            <a:off x="7002708" y="8296332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14" name="DatFrameChunkData"/>
          <p:cNvSpPr/>
          <p:nvPr/>
        </p:nvSpPr>
        <p:spPr>
          <a:xfrm>
            <a:off x="10415315" y="8296332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15" name="DatFrameChunkData"/>
          <p:cNvSpPr/>
          <p:nvPr/>
        </p:nvSpPr>
        <p:spPr>
          <a:xfrm>
            <a:off x="13827923" y="8296332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16" name="DatFrameChunkData"/>
          <p:cNvSpPr/>
          <p:nvPr/>
        </p:nvSpPr>
        <p:spPr>
          <a:xfrm>
            <a:off x="17399341" y="5316120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17" name="Sum"/>
          <p:cNvSpPr/>
          <p:nvPr/>
        </p:nvSpPr>
        <p:spPr>
          <a:xfrm>
            <a:off x="7560419" y="6673877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618" name="Sum"/>
          <p:cNvSpPr/>
          <p:nvPr/>
        </p:nvSpPr>
        <p:spPr>
          <a:xfrm>
            <a:off x="10983088" y="6673877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619" name="Sum"/>
          <p:cNvSpPr/>
          <p:nvPr/>
        </p:nvSpPr>
        <p:spPr>
          <a:xfrm>
            <a:off x="14405757" y="6673877"/>
            <a:ext cx="1270206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620" name="Sum"/>
          <p:cNvSpPr/>
          <p:nvPr/>
        </p:nvSpPr>
        <p:spPr>
          <a:xfrm>
            <a:off x="17967114" y="3695859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621" name="DatFrameChunkData"/>
          <p:cNvSpPr/>
          <p:nvPr/>
        </p:nvSpPr>
        <p:spPr>
          <a:xfrm>
            <a:off x="7012769" y="5316120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22" name="DatFrameChunkData"/>
          <p:cNvSpPr/>
          <p:nvPr/>
        </p:nvSpPr>
        <p:spPr>
          <a:xfrm>
            <a:off x="10404847" y="5353380"/>
            <a:ext cx="2405751" cy="968247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23" name="DatFrameChunkData"/>
          <p:cNvSpPr/>
          <p:nvPr/>
        </p:nvSpPr>
        <p:spPr>
          <a:xfrm>
            <a:off x="13837984" y="5316120"/>
            <a:ext cx="2405752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24" name="DatFrameChunkData"/>
          <p:cNvSpPr/>
          <p:nvPr/>
        </p:nvSpPr>
        <p:spPr>
          <a:xfrm>
            <a:off x="17378405" y="2376267"/>
            <a:ext cx="2405752" cy="968247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 err="1"/>
              <a:t>DatFrameChunkData</a:t>
            </a:r>
            <a:endParaRPr dirty="0"/>
          </a:p>
        </p:txBody>
      </p:sp>
      <p:sp>
        <p:nvSpPr>
          <p:cNvPr id="625" name="Concat"/>
          <p:cNvSpPr/>
          <p:nvPr/>
        </p:nvSpPr>
        <p:spPr>
          <a:xfrm>
            <a:off x="9299509" y="3984996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Concat</a:t>
            </a:r>
          </a:p>
        </p:txBody>
      </p:sp>
      <p:sp>
        <p:nvSpPr>
          <p:cNvPr id="626" name="Concat"/>
          <p:cNvSpPr/>
          <p:nvPr/>
        </p:nvSpPr>
        <p:spPr>
          <a:xfrm>
            <a:off x="15499519" y="3883107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Concat</a:t>
            </a:r>
          </a:p>
        </p:txBody>
      </p:sp>
      <p:sp>
        <p:nvSpPr>
          <p:cNvPr id="627" name="DatFrameChunkData"/>
          <p:cNvSpPr/>
          <p:nvPr/>
        </p:nvSpPr>
        <p:spPr>
          <a:xfrm>
            <a:off x="8731737" y="2664500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28" name="DatFrameChunkData"/>
          <p:cNvSpPr/>
          <p:nvPr/>
        </p:nvSpPr>
        <p:spPr>
          <a:xfrm>
            <a:off x="14115232" y="2752550"/>
            <a:ext cx="2405752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29" name="Sum"/>
          <p:cNvSpPr/>
          <p:nvPr/>
        </p:nvSpPr>
        <p:spPr>
          <a:xfrm>
            <a:off x="9299509" y="1169080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630" name="SeriesChunkData"/>
          <p:cNvSpPr/>
          <p:nvPr/>
        </p:nvSpPr>
        <p:spPr>
          <a:xfrm>
            <a:off x="8731737" y="57518"/>
            <a:ext cx="2405751" cy="923609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SeriesChunkData</a:t>
            </a:r>
          </a:p>
        </p:txBody>
      </p:sp>
      <p:sp>
        <p:nvSpPr>
          <p:cNvPr id="631" name="Sum"/>
          <p:cNvSpPr/>
          <p:nvPr/>
        </p:nvSpPr>
        <p:spPr>
          <a:xfrm>
            <a:off x="14683006" y="1242895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632" name="SeriesChunkData"/>
          <p:cNvSpPr/>
          <p:nvPr/>
        </p:nvSpPr>
        <p:spPr>
          <a:xfrm>
            <a:off x="14115232" y="79837"/>
            <a:ext cx="2405752" cy="923608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SeriesChunkData</a:t>
            </a:r>
          </a:p>
        </p:txBody>
      </p:sp>
      <p:cxnSp>
        <p:nvCxnSpPr>
          <p:cNvPr id="633" name="连接线"/>
          <p:cNvCxnSpPr>
            <a:cxnSpLocks/>
            <a:stCxn id="596" idx="0"/>
            <a:endCxn id="600" idx="2"/>
          </p:cNvCxnSpPr>
          <p:nvPr/>
        </p:nvCxnSpPr>
        <p:spPr>
          <a:xfrm flipV="1">
            <a:off x="8174586" y="12238263"/>
            <a:ext cx="0" cy="16231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34" name="连接线"/>
          <p:cNvCxnSpPr>
            <a:cxnSpLocks/>
            <a:stCxn id="600" idx="0"/>
            <a:endCxn id="609" idx="4"/>
          </p:cNvCxnSpPr>
          <p:nvPr/>
        </p:nvCxnSpPr>
        <p:spPr>
          <a:xfrm flipV="1">
            <a:off x="8174586" y="10902400"/>
            <a:ext cx="20936" cy="367617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35" name="连接线"/>
          <p:cNvCxnSpPr>
            <a:cxnSpLocks/>
            <a:stCxn id="609" idx="0"/>
            <a:endCxn id="613" idx="2"/>
          </p:cNvCxnSpPr>
          <p:nvPr/>
        </p:nvCxnSpPr>
        <p:spPr>
          <a:xfrm flipV="1">
            <a:off x="8195522" y="9264578"/>
            <a:ext cx="10062" cy="367617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36" name="连接线"/>
          <p:cNvCxnSpPr>
            <a:cxnSpLocks/>
            <a:stCxn id="613" idx="0"/>
          </p:cNvCxnSpPr>
          <p:nvPr/>
        </p:nvCxnSpPr>
        <p:spPr>
          <a:xfrm flipV="1">
            <a:off x="8205584" y="7944082"/>
            <a:ext cx="10060" cy="35225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37" name="连接线"/>
          <p:cNvCxnSpPr>
            <a:cxnSpLocks/>
            <a:stCxn id="617" idx="0"/>
          </p:cNvCxnSpPr>
          <p:nvPr/>
        </p:nvCxnSpPr>
        <p:spPr>
          <a:xfrm flipV="1">
            <a:off x="8195522" y="6284366"/>
            <a:ext cx="20122" cy="38951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38" name="连接线"/>
          <p:cNvCxnSpPr>
            <a:cxnSpLocks/>
            <a:stCxn id="621" idx="0"/>
            <a:endCxn id="625" idx="3"/>
          </p:cNvCxnSpPr>
          <p:nvPr/>
        </p:nvCxnSpPr>
        <p:spPr>
          <a:xfrm flipV="1">
            <a:off x="8215645" y="5069185"/>
            <a:ext cx="1269881" cy="24693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39" name="连接线"/>
          <p:cNvCxnSpPr>
            <a:cxnSpLocks/>
            <a:stCxn id="625" idx="0"/>
            <a:endCxn id="627" idx="2"/>
          </p:cNvCxnSpPr>
          <p:nvPr/>
        </p:nvCxnSpPr>
        <p:spPr>
          <a:xfrm flipV="1">
            <a:off x="9934612" y="3632746"/>
            <a:ext cx="1" cy="35225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40" name="连接线"/>
          <p:cNvCxnSpPr>
            <a:cxnSpLocks/>
            <a:stCxn id="597" idx="0"/>
            <a:endCxn id="601" idx="2"/>
          </p:cNvCxnSpPr>
          <p:nvPr/>
        </p:nvCxnSpPr>
        <p:spPr>
          <a:xfrm flipH="1" flipV="1">
            <a:off x="11587193" y="12238263"/>
            <a:ext cx="20530" cy="16231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41" name="连接线"/>
          <p:cNvCxnSpPr>
            <a:cxnSpLocks/>
            <a:stCxn id="601" idx="0"/>
            <a:endCxn id="610" idx="4"/>
          </p:cNvCxnSpPr>
          <p:nvPr/>
        </p:nvCxnSpPr>
        <p:spPr>
          <a:xfrm flipV="1">
            <a:off x="11587193" y="10918672"/>
            <a:ext cx="30998" cy="35134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42" name="连接线"/>
          <p:cNvCxnSpPr>
            <a:cxnSpLocks/>
            <a:stCxn id="610" idx="0"/>
            <a:endCxn id="614" idx="2"/>
          </p:cNvCxnSpPr>
          <p:nvPr/>
        </p:nvCxnSpPr>
        <p:spPr>
          <a:xfrm flipV="1">
            <a:off x="11618191" y="9264578"/>
            <a:ext cx="0" cy="383888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43" name="连接线"/>
          <p:cNvCxnSpPr>
            <a:cxnSpLocks/>
            <a:stCxn id="614" idx="0"/>
            <a:endCxn id="618" idx="4"/>
          </p:cNvCxnSpPr>
          <p:nvPr/>
        </p:nvCxnSpPr>
        <p:spPr>
          <a:xfrm flipV="1">
            <a:off x="11618191" y="7944082"/>
            <a:ext cx="0" cy="35225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44" name="连接线"/>
          <p:cNvCxnSpPr>
            <a:cxnSpLocks/>
            <a:stCxn id="618" idx="0"/>
            <a:endCxn id="622" idx="2"/>
          </p:cNvCxnSpPr>
          <p:nvPr/>
        </p:nvCxnSpPr>
        <p:spPr>
          <a:xfrm flipH="1" flipV="1">
            <a:off x="11607723" y="6321627"/>
            <a:ext cx="10468" cy="35225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45" name="连接线"/>
          <p:cNvCxnSpPr>
            <a:cxnSpLocks/>
            <a:stCxn id="622" idx="0"/>
            <a:endCxn id="625" idx="5"/>
          </p:cNvCxnSpPr>
          <p:nvPr/>
        </p:nvCxnSpPr>
        <p:spPr>
          <a:xfrm flipH="1" flipV="1">
            <a:off x="10383698" y="5069185"/>
            <a:ext cx="1224025" cy="28419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46" name="连接线"/>
          <p:cNvCxnSpPr>
            <a:cxnSpLocks/>
            <a:stCxn id="627" idx="0"/>
          </p:cNvCxnSpPr>
          <p:nvPr/>
        </p:nvCxnSpPr>
        <p:spPr>
          <a:xfrm flipV="1">
            <a:off x="9934613" y="2358973"/>
            <a:ext cx="0" cy="305527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47" name="连接线"/>
          <p:cNvCxnSpPr>
            <a:cxnSpLocks/>
            <a:stCxn id="629" idx="0"/>
          </p:cNvCxnSpPr>
          <p:nvPr/>
        </p:nvCxnSpPr>
        <p:spPr>
          <a:xfrm flipV="1">
            <a:off x="9934612" y="864474"/>
            <a:ext cx="0" cy="30460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48" name="连接线"/>
          <p:cNvCxnSpPr>
            <a:cxnSpLocks/>
            <a:stCxn id="598" idx="0"/>
          </p:cNvCxnSpPr>
          <p:nvPr/>
        </p:nvCxnSpPr>
        <p:spPr>
          <a:xfrm flipV="1">
            <a:off x="15040860" y="12238263"/>
            <a:ext cx="1" cy="16231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49" name="连接线"/>
          <p:cNvCxnSpPr>
            <a:cxnSpLocks/>
            <a:stCxn id="602" idx="0"/>
            <a:endCxn id="611" idx="4"/>
          </p:cNvCxnSpPr>
          <p:nvPr/>
        </p:nvCxnSpPr>
        <p:spPr>
          <a:xfrm flipV="1">
            <a:off x="15040860" y="10902400"/>
            <a:ext cx="0" cy="367617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50" name="连接线"/>
          <p:cNvCxnSpPr>
            <a:cxnSpLocks/>
            <a:stCxn id="599" idx="0"/>
            <a:endCxn id="603" idx="2"/>
          </p:cNvCxnSpPr>
          <p:nvPr/>
        </p:nvCxnSpPr>
        <p:spPr>
          <a:xfrm flipH="1" flipV="1">
            <a:off x="18581281" y="12238263"/>
            <a:ext cx="1" cy="16231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51" name="连接线"/>
          <p:cNvCxnSpPr>
            <a:cxnSpLocks/>
            <a:stCxn id="603" idx="0"/>
            <a:endCxn id="604" idx="4"/>
          </p:cNvCxnSpPr>
          <p:nvPr/>
        </p:nvCxnSpPr>
        <p:spPr>
          <a:xfrm flipV="1">
            <a:off x="18581281" y="10918672"/>
            <a:ext cx="20936" cy="35134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52" name="连接线"/>
          <p:cNvCxnSpPr>
            <a:cxnSpLocks/>
            <a:stCxn id="604" idx="0"/>
            <a:endCxn id="608" idx="2"/>
          </p:cNvCxnSpPr>
          <p:nvPr/>
        </p:nvCxnSpPr>
        <p:spPr>
          <a:xfrm flipH="1" flipV="1">
            <a:off x="18581281" y="9297121"/>
            <a:ext cx="20936" cy="35134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53" name="连接线"/>
          <p:cNvCxnSpPr>
            <a:cxnSpLocks/>
            <a:stCxn id="624" idx="1"/>
            <a:endCxn id="626" idx="7"/>
          </p:cNvCxnSpPr>
          <p:nvPr/>
        </p:nvCxnSpPr>
        <p:spPr>
          <a:xfrm flipH="1">
            <a:off x="16583707" y="2860391"/>
            <a:ext cx="794698" cy="120873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54" name="连接线"/>
          <p:cNvCxnSpPr>
            <a:cxnSpLocks/>
            <a:stCxn id="631" idx="0"/>
            <a:endCxn id="632" idx="2"/>
          </p:cNvCxnSpPr>
          <p:nvPr/>
        </p:nvCxnSpPr>
        <p:spPr>
          <a:xfrm flipH="1" flipV="1">
            <a:off x="15318108" y="1003445"/>
            <a:ext cx="1" cy="23945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55" name="连接线"/>
          <p:cNvCxnSpPr>
            <a:cxnSpLocks/>
            <a:stCxn id="628" idx="0"/>
          </p:cNvCxnSpPr>
          <p:nvPr/>
        </p:nvCxnSpPr>
        <p:spPr>
          <a:xfrm flipV="1">
            <a:off x="15318108" y="2376267"/>
            <a:ext cx="0" cy="37628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56" name="连接线"/>
          <p:cNvCxnSpPr>
            <a:cxnSpLocks/>
            <a:stCxn id="626" idx="0"/>
            <a:endCxn id="628" idx="2"/>
          </p:cNvCxnSpPr>
          <p:nvPr/>
        </p:nvCxnSpPr>
        <p:spPr>
          <a:xfrm flipH="1" flipV="1">
            <a:off x="15318108" y="3720796"/>
            <a:ext cx="816514" cy="16231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57" name="连接线"/>
          <p:cNvCxnSpPr>
            <a:cxnSpLocks/>
            <a:stCxn id="620" idx="0"/>
            <a:endCxn id="624" idx="2"/>
          </p:cNvCxnSpPr>
          <p:nvPr/>
        </p:nvCxnSpPr>
        <p:spPr>
          <a:xfrm flipH="1" flipV="1">
            <a:off x="18581281" y="3344514"/>
            <a:ext cx="20936" cy="35134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58" name="连接线"/>
          <p:cNvCxnSpPr>
            <a:cxnSpLocks/>
            <a:stCxn id="608" idx="0"/>
            <a:endCxn id="612" idx="4"/>
          </p:cNvCxnSpPr>
          <p:nvPr/>
        </p:nvCxnSpPr>
        <p:spPr>
          <a:xfrm flipV="1">
            <a:off x="18581281" y="7944082"/>
            <a:ext cx="20936" cy="38479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59" name="连接线"/>
          <p:cNvCxnSpPr>
            <a:cxnSpLocks/>
            <a:stCxn id="616" idx="0"/>
            <a:endCxn id="620" idx="4"/>
          </p:cNvCxnSpPr>
          <p:nvPr/>
        </p:nvCxnSpPr>
        <p:spPr>
          <a:xfrm flipV="1">
            <a:off x="18602217" y="4966064"/>
            <a:ext cx="0" cy="35005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60" name="连接线"/>
          <p:cNvCxnSpPr>
            <a:cxnSpLocks/>
            <a:stCxn id="612" idx="0"/>
            <a:endCxn id="616" idx="2"/>
          </p:cNvCxnSpPr>
          <p:nvPr/>
        </p:nvCxnSpPr>
        <p:spPr>
          <a:xfrm flipV="1">
            <a:off x="18602217" y="6284366"/>
            <a:ext cx="0" cy="38951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61" name="连接线"/>
          <p:cNvCxnSpPr>
            <a:cxnSpLocks/>
            <a:stCxn id="623" idx="0"/>
          </p:cNvCxnSpPr>
          <p:nvPr/>
        </p:nvCxnSpPr>
        <p:spPr>
          <a:xfrm flipV="1">
            <a:off x="15040860" y="4966064"/>
            <a:ext cx="635103" cy="35005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62" name="连接线"/>
          <p:cNvCxnSpPr>
            <a:cxnSpLocks/>
            <a:stCxn id="619" idx="0"/>
            <a:endCxn id="623" idx="2"/>
          </p:cNvCxnSpPr>
          <p:nvPr/>
        </p:nvCxnSpPr>
        <p:spPr>
          <a:xfrm flipV="1">
            <a:off x="15040860" y="6284366"/>
            <a:ext cx="0" cy="38951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63" name="连接线"/>
          <p:cNvCxnSpPr>
            <a:cxnSpLocks/>
            <a:stCxn id="615" idx="0"/>
            <a:endCxn id="619" idx="4"/>
          </p:cNvCxnSpPr>
          <p:nvPr/>
        </p:nvCxnSpPr>
        <p:spPr>
          <a:xfrm flipV="1">
            <a:off x="15030799" y="7944082"/>
            <a:ext cx="10061" cy="35225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664" name="连接线"/>
          <p:cNvCxnSpPr>
            <a:cxnSpLocks/>
            <a:stCxn id="611" idx="0"/>
          </p:cNvCxnSpPr>
          <p:nvPr/>
        </p:nvCxnSpPr>
        <p:spPr>
          <a:xfrm flipV="1">
            <a:off x="15040860" y="9264578"/>
            <a:ext cx="1" cy="367617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4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3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3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3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32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32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32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emph" presetSubtype="0" repeatCount="400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emph" presetSubtype="0" repeatCount="400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32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1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32" fill="hold" grpId="1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4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32" fill="hold" grpId="1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32" fill="hold" grpId="2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32" fill="hold" grpId="2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5" presetClass="emph" presetSubtype="0" repeatCount="4000" fill="hold" grpId="2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5" presetClass="emph" presetSubtype="0" repeatCount="4000" fill="hold" grpId="2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32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" presetClass="entr" presetSubtype="32" fill="hold" grpId="2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9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" presetClass="entr" presetSubtype="32" fill="hold" grpId="2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" presetClass="entr" presetSubtype="32" fill="hold" grpId="2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" presetClass="entr" presetSubtype="32" fill="hold" grpId="2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8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" presetClass="entr" presetSubtype="32" fill="hold" grpId="2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1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" presetClass="entr" presetSubtype="32" fill="hold" grpId="3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4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" presetClass="entr" presetSubtype="32" fill="hold" grpId="3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" presetClass="entr" presetSubtype="32" fill="hold" grpId="3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0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" presetClass="entr" presetSubtype="32" fill="hold" grpId="3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3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" presetClass="entr" presetSubtype="32" fill="hold" grpId="3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6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" presetClass="entr" presetSubtype="32" fill="hold" grpId="3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9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" presetClass="entr" presetSubtype="32" fill="hold" grpId="3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2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" presetClass="entr" presetSubtype="32" fill="hold" grpId="3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5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" presetClass="entr" presetSubtype="32" fill="hold" grpId="3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8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" presetClass="entr" presetSubtype="32" fill="hold" grpId="3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1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5" presetClass="emph" presetSubtype="0" repeatCount="4000" fill="hold" grpId="4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5" presetClass="emph" presetSubtype="0" repeatCount="4000" fill="hold" grpId="4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" presetClass="entr" presetSubtype="32" fill="hold" grpId="4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4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" presetClass="entr" presetSubtype="32" fill="hold" grpId="4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7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" presetClass="entr" presetSubtype="32" fill="hold" grpId="4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0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" presetClass="entr" presetSubtype="32" fill="hold" grpId="4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3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" presetClass="entr" presetSubtype="32" fill="hold" grpId="4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6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" presetClass="entr" presetSubtype="32" fill="hold" grpId="4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9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" presetClass="entr" presetSubtype="32" fill="hold" grpId="4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2"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" presetClass="entr" presetSubtype="32" fill="hold" grpId="4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5"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" presetClass="entr" presetSubtype="32" fill="hold" grpId="5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8"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" presetClass="entr" presetSubtype="32" fill="hold" grpId="5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1"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" presetClass="entr" presetSubtype="32" fill="hold" grpId="5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4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" presetClass="entr" presetSubtype="32" fill="hold" grpId="5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7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" presetClass="entr" presetSubtype="32" fill="hold" grpId="5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0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4" presetClass="entr" presetSubtype="32" fill="hold" grpId="5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2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3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4" presetClass="entr" presetSubtype="32" fill="hold" grpId="5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6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" presetClass="entr" presetSubtype="32" fill="hold" grpId="5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9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4" presetClass="entr" presetSubtype="32" fill="hold" grpId="5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2"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4" presetClass="entr" presetSubtype="32" fill="hold" grpId="5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4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5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" presetClass="entr" presetSubtype="32" fill="hold" grpId="6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7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4" presetClass="entr" presetSubtype="32" fill="hold" grpId="6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1"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" presetClass="entr" presetSubtype="32" fill="hold" grpId="6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4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4" presetClass="entr" presetSubtype="32" fill="hold" grpId="6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7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" presetClass="entr" presetSubtype="32" fill="hold" grpId="6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9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0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4" presetClass="entr" presetSubtype="32" fill="hold" grpId="6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2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3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4" presetClass="entr" presetSubtype="32" fill="hold" grpId="6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5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6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4" presetClass="entr" presetSubtype="32" fill="hold" grpId="6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8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9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4" presetClass="entr" presetSubtype="32" fill="hold" grpId="6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1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2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4" presetClass="entr" presetSubtype="32" fill="hold" grpId="6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4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5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4" presetClass="entr" presetSubtype="32" fill="hold" grpId="7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7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8"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4" presetClass="entr" presetSubtype="32" fill="hold" grpId="7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1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4" presetClass="entr" presetSubtype="32" fill="hold" grpId="7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3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4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4" presetClass="entr" presetSubtype="32" fill="hold" grpId="7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4" presetClass="entr" presetSubtype="32" fill="hold" grpId="7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9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0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3" dur="2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" grpId="1" animBg="1" advAuto="0"/>
      <p:bldP spid="579" grpId="15" animBg="1" advAuto="0"/>
      <p:bldP spid="581" grpId="22" animBg="1" advAuto="0"/>
      <p:bldP spid="583" grpId="40" animBg="1" advAuto="0"/>
      <p:bldP spid="592" grpId="2" animBg="1" advAuto="0"/>
      <p:bldP spid="592" grpId="16" animBg="1" advAuto="0"/>
      <p:bldP spid="592" grpId="23" animBg="1" advAuto="0"/>
      <p:bldP spid="592" grpId="41" animBg="1" advAuto="0"/>
      <p:bldP spid="596" grpId="13" animBg="1" advAuto="0"/>
      <p:bldP spid="597" grpId="11" animBg="1" advAuto="0"/>
      <p:bldP spid="598" grpId="14" animBg="1" advAuto="0"/>
      <p:bldP spid="599" grpId="12" animBg="1" advAuto="0"/>
      <p:bldP spid="600" grpId="4" animBg="1" advAuto="0"/>
      <p:bldP spid="601" grpId="6" animBg="1" advAuto="0"/>
      <p:bldP spid="602" grpId="3" animBg="1" advAuto="0"/>
      <p:bldP spid="603" grpId="5" animBg="1" advAuto="0"/>
      <p:bldP spid="604" grpId="19" animBg="1" advAuto="0"/>
      <p:bldP spid="607" grpId="20" animBg="1" advAuto="0"/>
      <p:bldP spid="608" grpId="17" animBg="1" advAuto="0"/>
      <p:bldP spid="609" grpId="34" animBg="1" advAuto="0"/>
      <p:bldP spid="610" grpId="36" animBg="1" advAuto="0"/>
      <p:bldP spid="611" grpId="35" animBg="1" advAuto="0"/>
      <p:bldP spid="612" grpId="26" animBg="1" advAuto="0"/>
      <p:bldP spid="613" grpId="29" animBg="1" advAuto="0"/>
      <p:bldP spid="614" grpId="30" animBg="1" advAuto="0"/>
      <p:bldP spid="615" grpId="28" animBg="1" advAuto="0"/>
      <p:bldP spid="616" grpId="24" animBg="1" advAuto="0"/>
      <p:bldP spid="617" grpId="69" animBg="1" advAuto="0"/>
      <p:bldP spid="618" grpId="70" animBg="1" advAuto="0"/>
      <p:bldP spid="619" grpId="71" animBg="1" advAuto="0"/>
      <p:bldP spid="620" grpId="56" animBg="1" advAuto="0"/>
      <p:bldP spid="621" grpId="64" animBg="1" advAuto="0"/>
      <p:bldP spid="622" grpId="65" animBg="1" advAuto="0"/>
      <p:bldP spid="623" grpId="63" animBg="1" advAuto="0"/>
      <p:bldP spid="624" grpId="48" animBg="1" advAuto="0"/>
      <p:bldP spid="625" grpId="58" animBg="1" advAuto="0"/>
      <p:bldP spid="626" grpId="57" animBg="1" advAuto="0"/>
      <p:bldP spid="627" grpId="51" animBg="1" advAuto="0"/>
      <p:bldP spid="628" grpId="52" animBg="1" advAuto="0"/>
      <p:bldP spid="629" grpId="46" animBg="1" advAuto="0"/>
      <p:bldP spid="630" grpId="42" animBg="1" advAuto="0"/>
      <p:bldP spid="631" grpId="47" animBg="1" advAuto="0"/>
      <p:bldP spid="632" grpId="43" animBg="1" advAuto="0"/>
      <p:bldP spid="633" grpId="8" animBg="1" advAuto="0"/>
      <p:bldP spid="634" grpId="37" animBg="1" advAuto="0"/>
      <p:bldP spid="635" grpId="32" animBg="1" advAuto="0"/>
      <p:bldP spid="636" grpId="72" animBg="1" advAuto="0"/>
      <p:bldP spid="637" grpId="67" animBg="1" advAuto="0"/>
      <p:bldP spid="638" grpId="60" animBg="1" advAuto="0"/>
      <p:bldP spid="639" grpId="55" animBg="1" advAuto="0"/>
      <p:bldP spid="640" grpId="10" animBg="1" advAuto="0"/>
      <p:bldP spid="641" grpId="39" animBg="1" advAuto="0"/>
      <p:bldP spid="642" grpId="33" animBg="1" advAuto="0"/>
      <p:bldP spid="643" grpId="74" animBg="1" advAuto="0"/>
      <p:bldP spid="644" grpId="68" animBg="1" advAuto="0"/>
      <p:bldP spid="645" grpId="61" animBg="1" advAuto="0"/>
      <p:bldP spid="646" grpId="49" animBg="1" advAuto="0"/>
      <p:bldP spid="647" grpId="44" animBg="1" advAuto="0"/>
      <p:bldP spid="648" grpId="7" animBg="1" advAuto="0"/>
      <p:bldP spid="649" grpId="38" animBg="1" advAuto="0"/>
      <p:bldP spid="650" grpId="9" animBg="1" advAuto="0"/>
      <p:bldP spid="651" grpId="21" animBg="1" advAuto="0"/>
      <p:bldP spid="652" grpId="18" animBg="1" advAuto="0"/>
      <p:bldP spid="653" grpId="53" animBg="1" advAuto="0"/>
      <p:bldP spid="654" grpId="45" animBg="1" advAuto="0"/>
      <p:bldP spid="655" grpId="50" animBg="1" advAuto="0"/>
      <p:bldP spid="657" grpId="54" animBg="1" advAuto="0"/>
      <p:bldP spid="658" grpId="27" animBg="1" advAuto="0"/>
      <p:bldP spid="659" grpId="59" animBg="1" advAuto="0"/>
      <p:bldP spid="660" grpId="25" animBg="1" advAuto="0"/>
      <p:bldP spid="661" grpId="62" animBg="1" advAuto="0"/>
      <p:bldP spid="662" grpId="66" animBg="1" advAuto="0"/>
      <p:bldP spid="663" grpId="73" animBg="1" advAuto="0"/>
      <p:bldP spid="664" grpId="3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图片 24" descr="图片 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图片 24" descr="图片 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Ones"/>
          <p:cNvSpPr/>
          <p:nvPr/>
        </p:nvSpPr>
        <p:spPr>
          <a:xfrm>
            <a:off x="1258610" y="12394425"/>
            <a:ext cx="1270205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Ones</a:t>
            </a:r>
          </a:p>
        </p:txBody>
      </p:sp>
      <p:sp>
        <p:nvSpPr>
          <p:cNvPr id="669" name="Ones"/>
          <p:cNvSpPr/>
          <p:nvPr/>
        </p:nvSpPr>
        <p:spPr>
          <a:xfrm>
            <a:off x="4691747" y="12394425"/>
            <a:ext cx="1270205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Ones</a:t>
            </a:r>
          </a:p>
        </p:txBody>
      </p:sp>
      <p:sp>
        <p:nvSpPr>
          <p:cNvPr id="670" name="Ones"/>
          <p:cNvSpPr/>
          <p:nvPr/>
        </p:nvSpPr>
        <p:spPr>
          <a:xfrm>
            <a:off x="8124884" y="12394425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rPr dirty="0"/>
              <a:t>Ones</a:t>
            </a:r>
          </a:p>
        </p:txBody>
      </p:sp>
      <p:sp>
        <p:nvSpPr>
          <p:cNvPr id="671" name="Ones"/>
          <p:cNvSpPr/>
          <p:nvPr/>
        </p:nvSpPr>
        <p:spPr>
          <a:xfrm>
            <a:off x="11665305" y="12394425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Ones</a:t>
            </a:r>
          </a:p>
        </p:txBody>
      </p:sp>
      <p:sp>
        <p:nvSpPr>
          <p:cNvPr id="672" name="TensorChunkData (0,0)"/>
          <p:cNvSpPr/>
          <p:nvPr/>
        </p:nvSpPr>
        <p:spPr>
          <a:xfrm>
            <a:off x="690837" y="11263869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TensorChunkData (0,0)</a:t>
            </a:r>
          </a:p>
        </p:txBody>
      </p:sp>
      <p:sp>
        <p:nvSpPr>
          <p:cNvPr id="673" name="TensorChunkData (0,0)"/>
          <p:cNvSpPr/>
          <p:nvPr/>
        </p:nvSpPr>
        <p:spPr>
          <a:xfrm>
            <a:off x="4103444" y="11263869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TensorChunkData</a:t>
            </a:r>
            <a:r>
              <a:rPr dirty="0"/>
              <a:t> (</a:t>
            </a:r>
            <a:r>
              <a:rPr lang="en-US" altLang="zh-CN" dirty="0"/>
              <a:t>1</a:t>
            </a:r>
            <a:r>
              <a:rPr dirty="0"/>
              <a:t>,0)</a:t>
            </a:r>
          </a:p>
        </p:txBody>
      </p:sp>
      <p:sp>
        <p:nvSpPr>
          <p:cNvPr id="674" name="TensorChunkData (0,0)"/>
          <p:cNvSpPr/>
          <p:nvPr/>
        </p:nvSpPr>
        <p:spPr>
          <a:xfrm>
            <a:off x="7557111" y="11263869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TensorChunkData</a:t>
            </a:r>
            <a:r>
              <a:rPr dirty="0"/>
              <a:t> (0,</a:t>
            </a:r>
            <a:r>
              <a:rPr lang="en-US" altLang="zh-CN" dirty="0"/>
              <a:t>1</a:t>
            </a:r>
            <a:r>
              <a:rPr dirty="0"/>
              <a:t>)</a:t>
            </a:r>
          </a:p>
        </p:txBody>
      </p:sp>
      <p:sp>
        <p:nvSpPr>
          <p:cNvPr id="675" name="TensorChunkData (0,0)"/>
          <p:cNvSpPr/>
          <p:nvPr/>
        </p:nvSpPr>
        <p:spPr>
          <a:xfrm>
            <a:off x="11097532" y="11263869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rPr dirty="0" err="1"/>
              <a:t>TensorChunkData</a:t>
            </a:r>
            <a:r>
              <a:rPr dirty="0"/>
              <a:t> (</a:t>
            </a:r>
            <a:r>
              <a:rPr lang="en-US" altLang="zh-CN" dirty="0"/>
              <a:t>1</a:t>
            </a:r>
            <a:r>
              <a:rPr dirty="0"/>
              <a:t>,</a:t>
            </a:r>
            <a:r>
              <a:rPr lang="en-US" altLang="zh-CN" dirty="0"/>
              <a:t>1</a:t>
            </a:r>
            <a:r>
              <a:rPr dirty="0"/>
              <a:t>)</a:t>
            </a:r>
          </a:p>
        </p:txBody>
      </p:sp>
      <p:sp>
        <p:nvSpPr>
          <p:cNvPr id="676" name="IndexSetValue"/>
          <p:cNvSpPr/>
          <p:nvPr/>
        </p:nvSpPr>
        <p:spPr>
          <a:xfrm>
            <a:off x="11686240" y="9642318"/>
            <a:ext cx="1270206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IndexSetValue</a:t>
            </a:r>
          </a:p>
        </p:txBody>
      </p:sp>
      <p:grpSp>
        <p:nvGrpSpPr>
          <p:cNvPr id="679" name="indexes: (0, 0)…"/>
          <p:cNvGrpSpPr/>
          <p:nvPr/>
        </p:nvGrpSpPr>
        <p:grpSpPr>
          <a:xfrm>
            <a:off x="12585803" y="10482850"/>
            <a:ext cx="1788415" cy="762001"/>
            <a:chOff x="0" y="0"/>
            <a:chExt cx="1788414" cy="762000"/>
          </a:xfrm>
        </p:grpSpPr>
        <p:sp>
          <p:nvSpPr>
            <p:cNvPr id="678" name="indexes: (0, 0)…"/>
            <p:cNvSpPr txBox="1"/>
            <p:nvPr/>
          </p:nvSpPr>
          <p:spPr>
            <a:xfrm>
              <a:off x="12699" y="12700"/>
              <a:ext cx="1763016" cy="736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000"/>
              </a:pPr>
              <a:r>
                <a:t>indexes: (0, 0)</a:t>
              </a:r>
            </a:p>
            <a:p>
              <a:pPr algn="l">
                <a:defRPr sz="2000"/>
              </a:pPr>
              <a:r>
                <a:t>value: 8</a:t>
              </a:r>
            </a:p>
          </p:txBody>
        </p:sp>
        <p:pic>
          <p:nvPicPr>
            <p:cNvPr id="677" name="indexes: (0, 0)… indexes: (0, 0)&#10;value: 8" descr="indexes: (0, 0)… indexes: (0, 0)value: 8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1788416" cy="762000"/>
            </a:xfrm>
            <a:prstGeom prst="rect">
              <a:avLst/>
            </a:prstGeom>
            <a:effectLst/>
          </p:spPr>
        </p:pic>
      </p:grpSp>
      <p:sp>
        <p:nvSpPr>
          <p:cNvPr id="680" name="TensorChunkData"/>
          <p:cNvSpPr/>
          <p:nvPr/>
        </p:nvSpPr>
        <p:spPr>
          <a:xfrm>
            <a:off x="11097532" y="8322726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TensorChunkData</a:t>
            </a:r>
          </a:p>
        </p:txBody>
      </p:sp>
      <p:sp>
        <p:nvSpPr>
          <p:cNvPr id="681" name="FromTensor"/>
          <p:cNvSpPr/>
          <p:nvPr/>
        </p:nvSpPr>
        <p:spPr>
          <a:xfrm>
            <a:off x="1279546" y="9626046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682" name="FromTensor"/>
          <p:cNvSpPr/>
          <p:nvPr/>
        </p:nvSpPr>
        <p:spPr>
          <a:xfrm>
            <a:off x="4702215" y="9642318"/>
            <a:ext cx="1270206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683" name="FromTensor"/>
          <p:cNvSpPr/>
          <p:nvPr/>
        </p:nvSpPr>
        <p:spPr>
          <a:xfrm>
            <a:off x="8124884" y="9626046"/>
            <a:ext cx="1270206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684" name="FromTensor"/>
          <p:cNvSpPr/>
          <p:nvPr/>
        </p:nvSpPr>
        <p:spPr>
          <a:xfrm>
            <a:off x="11686240" y="6667728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685" name="DatFrameChunkData"/>
          <p:cNvSpPr/>
          <p:nvPr/>
        </p:nvSpPr>
        <p:spPr>
          <a:xfrm>
            <a:off x="721835" y="8290183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86" name="DatFrameChunkData"/>
          <p:cNvSpPr/>
          <p:nvPr/>
        </p:nvSpPr>
        <p:spPr>
          <a:xfrm>
            <a:off x="4134442" y="8290183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87" name="DatFrameChunkData"/>
          <p:cNvSpPr/>
          <p:nvPr/>
        </p:nvSpPr>
        <p:spPr>
          <a:xfrm>
            <a:off x="7547050" y="8290183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88" name="DatFrameChunkData"/>
          <p:cNvSpPr/>
          <p:nvPr/>
        </p:nvSpPr>
        <p:spPr>
          <a:xfrm>
            <a:off x="11118467" y="5309972"/>
            <a:ext cx="2405752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89" name="Sum"/>
          <p:cNvSpPr/>
          <p:nvPr/>
        </p:nvSpPr>
        <p:spPr>
          <a:xfrm>
            <a:off x="1279546" y="6667728"/>
            <a:ext cx="1270205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690" name="Sum"/>
          <p:cNvSpPr/>
          <p:nvPr/>
        </p:nvSpPr>
        <p:spPr>
          <a:xfrm>
            <a:off x="4702215" y="6667728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691" name="Sum"/>
          <p:cNvSpPr/>
          <p:nvPr/>
        </p:nvSpPr>
        <p:spPr>
          <a:xfrm>
            <a:off x="8124884" y="6667728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692" name="Sum"/>
          <p:cNvSpPr/>
          <p:nvPr/>
        </p:nvSpPr>
        <p:spPr>
          <a:xfrm>
            <a:off x="11686240" y="3689710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693" name="DatFrameChunkData"/>
          <p:cNvSpPr/>
          <p:nvPr/>
        </p:nvSpPr>
        <p:spPr>
          <a:xfrm>
            <a:off x="731896" y="5309972"/>
            <a:ext cx="2405752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94" name="DatFrameChunkData"/>
          <p:cNvSpPr/>
          <p:nvPr/>
        </p:nvSpPr>
        <p:spPr>
          <a:xfrm>
            <a:off x="4123974" y="5347232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95" name="DatFrameChunkData"/>
          <p:cNvSpPr/>
          <p:nvPr/>
        </p:nvSpPr>
        <p:spPr>
          <a:xfrm>
            <a:off x="7557111" y="5309972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96" name="DatFrameChunkData"/>
          <p:cNvSpPr/>
          <p:nvPr/>
        </p:nvSpPr>
        <p:spPr>
          <a:xfrm>
            <a:off x="11097532" y="2370119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697" name="Concat"/>
          <p:cNvSpPr/>
          <p:nvPr/>
        </p:nvSpPr>
        <p:spPr>
          <a:xfrm>
            <a:off x="3018637" y="3978848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Concat</a:t>
            </a:r>
          </a:p>
        </p:txBody>
      </p:sp>
      <p:sp>
        <p:nvSpPr>
          <p:cNvPr id="698" name="Concat"/>
          <p:cNvSpPr/>
          <p:nvPr/>
        </p:nvSpPr>
        <p:spPr>
          <a:xfrm>
            <a:off x="9218645" y="3876958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Concat</a:t>
            </a:r>
          </a:p>
        </p:txBody>
      </p:sp>
      <p:sp>
        <p:nvSpPr>
          <p:cNvPr id="699" name="DatFrameChunkData"/>
          <p:cNvSpPr/>
          <p:nvPr/>
        </p:nvSpPr>
        <p:spPr>
          <a:xfrm>
            <a:off x="2450864" y="2658352"/>
            <a:ext cx="2405751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700" name="DatFrameChunkData"/>
          <p:cNvSpPr/>
          <p:nvPr/>
        </p:nvSpPr>
        <p:spPr>
          <a:xfrm>
            <a:off x="7834359" y="2746401"/>
            <a:ext cx="2405752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701" name="Sum"/>
          <p:cNvSpPr/>
          <p:nvPr/>
        </p:nvSpPr>
        <p:spPr>
          <a:xfrm>
            <a:off x="3018637" y="1162932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702" name="SeriesChunkData"/>
          <p:cNvSpPr/>
          <p:nvPr/>
        </p:nvSpPr>
        <p:spPr>
          <a:xfrm>
            <a:off x="2450864" y="51370"/>
            <a:ext cx="2405751" cy="923608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SeriesChunkData</a:t>
            </a:r>
          </a:p>
        </p:txBody>
      </p:sp>
      <p:sp>
        <p:nvSpPr>
          <p:cNvPr id="703" name="Sum"/>
          <p:cNvSpPr/>
          <p:nvPr/>
        </p:nvSpPr>
        <p:spPr>
          <a:xfrm>
            <a:off x="8402132" y="1236746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704" name="SeriesChunkData"/>
          <p:cNvSpPr/>
          <p:nvPr/>
        </p:nvSpPr>
        <p:spPr>
          <a:xfrm>
            <a:off x="7834359" y="73688"/>
            <a:ext cx="2405752" cy="923609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SeriesChunkData</a:t>
            </a:r>
          </a:p>
        </p:txBody>
      </p:sp>
      <p:cxnSp>
        <p:nvCxnSpPr>
          <p:cNvPr id="705" name="连接线"/>
          <p:cNvCxnSpPr>
            <a:cxnSpLocks/>
            <a:stCxn id="668" idx="0"/>
            <a:endCxn id="672" idx="2"/>
          </p:cNvCxnSpPr>
          <p:nvPr/>
        </p:nvCxnSpPr>
        <p:spPr>
          <a:xfrm flipV="1">
            <a:off x="1893713" y="12232115"/>
            <a:ext cx="0" cy="16231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06" name="连接线"/>
          <p:cNvCxnSpPr>
            <a:cxnSpLocks/>
            <a:stCxn id="672" idx="0"/>
            <a:endCxn id="681" idx="4"/>
          </p:cNvCxnSpPr>
          <p:nvPr/>
        </p:nvCxnSpPr>
        <p:spPr>
          <a:xfrm flipV="1">
            <a:off x="1893713" y="10896251"/>
            <a:ext cx="20936" cy="367618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07" name="连接线"/>
          <p:cNvCxnSpPr>
            <a:cxnSpLocks/>
            <a:stCxn id="681" idx="0"/>
            <a:endCxn id="685" idx="2"/>
          </p:cNvCxnSpPr>
          <p:nvPr/>
        </p:nvCxnSpPr>
        <p:spPr>
          <a:xfrm flipV="1">
            <a:off x="1914649" y="9258429"/>
            <a:ext cx="10062" cy="367617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08" name="连接线"/>
          <p:cNvCxnSpPr>
            <a:cxnSpLocks/>
            <a:stCxn id="685" idx="0"/>
            <a:endCxn id="689" idx="4"/>
          </p:cNvCxnSpPr>
          <p:nvPr/>
        </p:nvCxnSpPr>
        <p:spPr>
          <a:xfrm flipH="1" flipV="1">
            <a:off x="1914649" y="7937934"/>
            <a:ext cx="10062" cy="352249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09" name="连接线"/>
          <p:cNvCxnSpPr>
            <a:cxnSpLocks/>
            <a:stCxn id="689" idx="0"/>
            <a:endCxn id="693" idx="2"/>
          </p:cNvCxnSpPr>
          <p:nvPr/>
        </p:nvCxnSpPr>
        <p:spPr>
          <a:xfrm flipV="1">
            <a:off x="1914649" y="6278218"/>
            <a:ext cx="20123" cy="38951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10" name="连接线"/>
          <p:cNvCxnSpPr>
            <a:cxnSpLocks/>
            <a:stCxn id="693" idx="0"/>
          </p:cNvCxnSpPr>
          <p:nvPr/>
        </p:nvCxnSpPr>
        <p:spPr>
          <a:xfrm flipV="1">
            <a:off x="1934772" y="4959916"/>
            <a:ext cx="1192814" cy="35005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11" name="连接线"/>
          <p:cNvCxnSpPr>
            <a:cxnSpLocks/>
            <a:stCxn id="697" idx="0"/>
            <a:endCxn id="699" idx="2"/>
          </p:cNvCxnSpPr>
          <p:nvPr/>
        </p:nvCxnSpPr>
        <p:spPr>
          <a:xfrm flipV="1">
            <a:off x="3653740" y="3626598"/>
            <a:ext cx="0" cy="35225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12" name="连接线"/>
          <p:cNvCxnSpPr>
            <a:cxnSpLocks/>
            <a:stCxn id="669" idx="0"/>
            <a:endCxn id="673" idx="2"/>
          </p:cNvCxnSpPr>
          <p:nvPr/>
        </p:nvCxnSpPr>
        <p:spPr>
          <a:xfrm flipH="1" flipV="1">
            <a:off x="5306320" y="12232115"/>
            <a:ext cx="20530" cy="16231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13" name="连接线"/>
          <p:cNvCxnSpPr>
            <a:cxnSpLocks/>
            <a:stCxn id="673" idx="0"/>
            <a:endCxn id="682" idx="4"/>
          </p:cNvCxnSpPr>
          <p:nvPr/>
        </p:nvCxnSpPr>
        <p:spPr>
          <a:xfrm flipV="1">
            <a:off x="5306320" y="10912523"/>
            <a:ext cx="30998" cy="35134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14" name="连接线"/>
          <p:cNvCxnSpPr>
            <a:cxnSpLocks/>
            <a:stCxn id="682" idx="0"/>
            <a:endCxn id="686" idx="2"/>
          </p:cNvCxnSpPr>
          <p:nvPr/>
        </p:nvCxnSpPr>
        <p:spPr>
          <a:xfrm flipV="1">
            <a:off x="5337318" y="9258429"/>
            <a:ext cx="0" cy="383889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15" name="连接线"/>
          <p:cNvCxnSpPr>
            <a:cxnSpLocks/>
            <a:stCxn id="686" idx="0"/>
            <a:endCxn id="690" idx="4"/>
          </p:cNvCxnSpPr>
          <p:nvPr/>
        </p:nvCxnSpPr>
        <p:spPr>
          <a:xfrm flipV="1">
            <a:off x="5337318" y="7937934"/>
            <a:ext cx="0" cy="352249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16" name="连接线"/>
          <p:cNvCxnSpPr>
            <a:cxnSpLocks/>
            <a:stCxn id="690" idx="0"/>
            <a:endCxn id="694" idx="2"/>
          </p:cNvCxnSpPr>
          <p:nvPr/>
        </p:nvCxnSpPr>
        <p:spPr>
          <a:xfrm flipH="1" flipV="1">
            <a:off x="5326850" y="6315478"/>
            <a:ext cx="10468" cy="35225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17" name="连接线"/>
          <p:cNvCxnSpPr>
            <a:cxnSpLocks/>
            <a:stCxn id="694" idx="0"/>
          </p:cNvCxnSpPr>
          <p:nvPr/>
        </p:nvCxnSpPr>
        <p:spPr>
          <a:xfrm flipH="1" flipV="1">
            <a:off x="4134442" y="4959916"/>
            <a:ext cx="1192408" cy="38731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18" name="连接线"/>
          <p:cNvCxnSpPr>
            <a:cxnSpLocks/>
            <a:stCxn id="699" idx="0"/>
          </p:cNvCxnSpPr>
          <p:nvPr/>
        </p:nvCxnSpPr>
        <p:spPr>
          <a:xfrm flipV="1">
            <a:off x="3653740" y="2370119"/>
            <a:ext cx="0" cy="28823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19" name="连接线"/>
          <p:cNvCxnSpPr>
            <a:cxnSpLocks/>
            <a:stCxn id="701" idx="0"/>
          </p:cNvCxnSpPr>
          <p:nvPr/>
        </p:nvCxnSpPr>
        <p:spPr>
          <a:xfrm flipH="1" flipV="1">
            <a:off x="3653739" y="974978"/>
            <a:ext cx="1" cy="18795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20" name="连接线"/>
          <p:cNvCxnSpPr>
            <a:cxnSpLocks/>
            <a:stCxn id="670" idx="0"/>
            <a:endCxn id="674" idx="2"/>
          </p:cNvCxnSpPr>
          <p:nvPr/>
        </p:nvCxnSpPr>
        <p:spPr>
          <a:xfrm flipV="1">
            <a:off x="8759987" y="12232115"/>
            <a:ext cx="0" cy="16231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21" name="连接线"/>
          <p:cNvCxnSpPr>
            <a:cxnSpLocks/>
            <a:stCxn id="674" idx="0"/>
            <a:endCxn id="683" idx="4"/>
          </p:cNvCxnSpPr>
          <p:nvPr/>
        </p:nvCxnSpPr>
        <p:spPr>
          <a:xfrm flipV="1">
            <a:off x="8759987" y="10896251"/>
            <a:ext cx="0" cy="367618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22" name="连接线"/>
          <p:cNvCxnSpPr>
            <a:cxnSpLocks/>
            <a:stCxn id="671" idx="0"/>
            <a:endCxn id="675" idx="2"/>
          </p:cNvCxnSpPr>
          <p:nvPr/>
        </p:nvCxnSpPr>
        <p:spPr>
          <a:xfrm flipV="1">
            <a:off x="12300408" y="12232115"/>
            <a:ext cx="0" cy="16231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23" name="连接线"/>
          <p:cNvCxnSpPr>
            <a:cxnSpLocks/>
            <a:stCxn id="675" idx="0"/>
            <a:endCxn id="676" idx="4"/>
          </p:cNvCxnSpPr>
          <p:nvPr/>
        </p:nvCxnSpPr>
        <p:spPr>
          <a:xfrm flipV="1">
            <a:off x="12300408" y="10912523"/>
            <a:ext cx="20935" cy="35134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24" name="连接线"/>
          <p:cNvCxnSpPr>
            <a:cxnSpLocks/>
            <a:stCxn id="676" idx="0"/>
          </p:cNvCxnSpPr>
          <p:nvPr/>
        </p:nvCxnSpPr>
        <p:spPr>
          <a:xfrm flipH="1" flipV="1">
            <a:off x="12300407" y="9131622"/>
            <a:ext cx="20936" cy="51069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25" name="连接线"/>
          <p:cNvCxnSpPr>
            <a:cxnSpLocks/>
            <a:stCxn id="696" idx="1"/>
            <a:endCxn id="698" idx="7"/>
          </p:cNvCxnSpPr>
          <p:nvPr/>
        </p:nvCxnSpPr>
        <p:spPr>
          <a:xfrm flipH="1">
            <a:off x="10302834" y="2854242"/>
            <a:ext cx="794698" cy="120873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26" name="连接线"/>
          <p:cNvCxnSpPr>
            <a:cxnSpLocks/>
            <a:stCxn id="703" idx="0"/>
            <a:endCxn id="704" idx="2"/>
          </p:cNvCxnSpPr>
          <p:nvPr/>
        </p:nvCxnSpPr>
        <p:spPr>
          <a:xfrm flipV="1">
            <a:off x="9037235" y="997297"/>
            <a:ext cx="0" cy="239449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27" name="连接线"/>
          <p:cNvCxnSpPr>
            <a:cxnSpLocks/>
            <a:stCxn id="700" idx="0"/>
            <a:endCxn id="703" idx="4"/>
          </p:cNvCxnSpPr>
          <p:nvPr/>
        </p:nvCxnSpPr>
        <p:spPr>
          <a:xfrm flipV="1">
            <a:off x="9037235" y="2506952"/>
            <a:ext cx="0" cy="239449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28" name="连接线"/>
          <p:cNvCxnSpPr>
            <a:cxnSpLocks/>
            <a:stCxn id="698" idx="0"/>
            <a:endCxn id="700" idx="2"/>
          </p:cNvCxnSpPr>
          <p:nvPr/>
        </p:nvCxnSpPr>
        <p:spPr>
          <a:xfrm flipH="1" flipV="1">
            <a:off x="9037235" y="3714647"/>
            <a:ext cx="816513" cy="16231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29" name="连接线"/>
          <p:cNvCxnSpPr>
            <a:cxnSpLocks/>
            <a:stCxn id="692" idx="0"/>
          </p:cNvCxnSpPr>
          <p:nvPr/>
        </p:nvCxnSpPr>
        <p:spPr>
          <a:xfrm flipH="1" flipV="1">
            <a:off x="12300407" y="3230524"/>
            <a:ext cx="20936" cy="45918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30" name="连接线"/>
          <p:cNvCxnSpPr>
            <a:cxnSpLocks/>
            <a:stCxn id="680" idx="0"/>
            <a:endCxn id="684" idx="4"/>
          </p:cNvCxnSpPr>
          <p:nvPr/>
        </p:nvCxnSpPr>
        <p:spPr>
          <a:xfrm flipV="1">
            <a:off x="12300408" y="7937934"/>
            <a:ext cx="20935" cy="384792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31" name="连接线"/>
          <p:cNvCxnSpPr>
            <a:cxnSpLocks/>
            <a:stCxn id="688" idx="0"/>
          </p:cNvCxnSpPr>
          <p:nvPr/>
        </p:nvCxnSpPr>
        <p:spPr>
          <a:xfrm flipH="1" flipV="1">
            <a:off x="12300407" y="4959916"/>
            <a:ext cx="20936" cy="35005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32" name="连接线"/>
          <p:cNvCxnSpPr>
            <a:cxnSpLocks/>
            <a:stCxn id="684" idx="0"/>
            <a:endCxn id="688" idx="2"/>
          </p:cNvCxnSpPr>
          <p:nvPr/>
        </p:nvCxnSpPr>
        <p:spPr>
          <a:xfrm flipV="1">
            <a:off x="12321343" y="6278218"/>
            <a:ext cx="0" cy="38951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33" name="连接线"/>
          <p:cNvCxnSpPr>
            <a:cxnSpLocks/>
            <a:stCxn id="695" idx="0"/>
          </p:cNvCxnSpPr>
          <p:nvPr/>
        </p:nvCxnSpPr>
        <p:spPr>
          <a:xfrm flipV="1">
            <a:off x="8759987" y="4959916"/>
            <a:ext cx="635103" cy="35005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34" name="连接线"/>
          <p:cNvCxnSpPr>
            <a:cxnSpLocks/>
            <a:stCxn id="691" idx="0"/>
            <a:endCxn id="695" idx="2"/>
          </p:cNvCxnSpPr>
          <p:nvPr/>
        </p:nvCxnSpPr>
        <p:spPr>
          <a:xfrm flipV="1">
            <a:off x="8759987" y="6278218"/>
            <a:ext cx="0" cy="38951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35" name="连接线"/>
          <p:cNvCxnSpPr>
            <a:cxnSpLocks/>
            <a:stCxn id="687" idx="0"/>
            <a:endCxn id="691" idx="4"/>
          </p:cNvCxnSpPr>
          <p:nvPr/>
        </p:nvCxnSpPr>
        <p:spPr>
          <a:xfrm flipV="1">
            <a:off x="8749926" y="7937934"/>
            <a:ext cx="10061" cy="352249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36" name="连接线"/>
          <p:cNvCxnSpPr>
            <a:cxnSpLocks/>
            <a:stCxn id="683" idx="0"/>
          </p:cNvCxnSpPr>
          <p:nvPr/>
        </p:nvCxnSpPr>
        <p:spPr>
          <a:xfrm flipV="1">
            <a:off x="8759987" y="9131622"/>
            <a:ext cx="0" cy="49442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sp>
        <p:nvSpPr>
          <p:cNvPr id="737" name="线条"/>
          <p:cNvSpPr/>
          <p:nvPr/>
        </p:nvSpPr>
        <p:spPr>
          <a:xfrm flipV="1">
            <a:off x="14523564" y="0"/>
            <a:ext cx="1" cy="13716000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38" name="细粒度计算图…"/>
          <p:cNvSpPr txBox="1"/>
          <p:nvPr/>
        </p:nvSpPr>
        <p:spPr>
          <a:xfrm>
            <a:off x="14604987" y="133564"/>
            <a:ext cx="2959101" cy="1244601"/>
          </a:xfrm>
          <a:prstGeom prst="rect">
            <a:avLst/>
          </a:prstGeom>
          <a:solidFill>
            <a:srgbClr val="FF8AD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细粒度计算图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（算子融合后）</a:t>
            </a:r>
          </a:p>
        </p:txBody>
      </p:sp>
      <p:sp>
        <p:nvSpPr>
          <p:cNvPr id="739" name="细粒度计算图…"/>
          <p:cNvSpPr txBox="1"/>
          <p:nvPr/>
        </p:nvSpPr>
        <p:spPr>
          <a:xfrm>
            <a:off x="11483040" y="133564"/>
            <a:ext cx="2959101" cy="1244601"/>
          </a:xfrm>
          <a:prstGeom prst="rect">
            <a:avLst/>
          </a:prstGeom>
          <a:solidFill>
            <a:srgbClr val="FF8AD8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细粒度计算图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（算子融合前）</a:t>
            </a:r>
          </a:p>
        </p:txBody>
      </p:sp>
      <p:sp>
        <p:nvSpPr>
          <p:cNvPr id="740" name="Compose"/>
          <p:cNvSpPr/>
          <p:nvPr/>
        </p:nvSpPr>
        <p:spPr>
          <a:xfrm>
            <a:off x="15402157" y="10050949"/>
            <a:ext cx="1270205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Compose</a:t>
            </a:r>
          </a:p>
        </p:txBody>
      </p:sp>
      <p:sp>
        <p:nvSpPr>
          <p:cNvPr id="741" name="Compose"/>
          <p:cNvSpPr/>
          <p:nvPr/>
        </p:nvSpPr>
        <p:spPr>
          <a:xfrm>
            <a:off x="17808931" y="10050949"/>
            <a:ext cx="1270206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Compose</a:t>
            </a:r>
          </a:p>
        </p:txBody>
      </p:sp>
      <p:sp>
        <p:nvSpPr>
          <p:cNvPr id="742" name="Compose"/>
          <p:cNvSpPr/>
          <p:nvPr/>
        </p:nvSpPr>
        <p:spPr>
          <a:xfrm>
            <a:off x="20074016" y="10050949"/>
            <a:ext cx="1270206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Compose</a:t>
            </a:r>
          </a:p>
        </p:txBody>
      </p:sp>
      <p:sp>
        <p:nvSpPr>
          <p:cNvPr id="743" name="Compose"/>
          <p:cNvSpPr/>
          <p:nvPr/>
        </p:nvSpPr>
        <p:spPr>
          <a:xfrm>
            <a:off x="22339101" y="10050949"/>
            <a:ext cx="1270206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Compose</a:t>
            </a:r>
          </a:p>
        </p:txBody>
      </p:sp>
      <p:sp>
        <p:nvSpPr>
          <p:cNvPr id="744" name="DatFrameChunkData"/>
          <p:cNvSpPr/>
          <p:nvPr/>
        </p:nvSpPr>
        <p:spPr>
          <a:xfrm>
            <a:off x="14976071" y="8647500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745" name="DatFrameChunkData"/>
          <p:cNvSpPr/>
          <p:nvPr/>
        </p:nvSpPr>
        <p:spPr>
          <a:xfrm>
            <a:off x="17438130" y="8647500"/>
            <a:ext cx="2011807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746" name="DatFrameChunkData"/>
          <p:cNvSpPr/>
          <p:nvPr/>
        </p:nvSpPr>
        <p:spPr>
          <a:xfrm>
            <a:off x="19703215" y="8647500"/>
            <a:ext cx="2011807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747" name="DatFrameChunkData"/>
          <p:cNvSpPr/>
          <p:nvPr/>
        </p:nvSpPr>
        <p:spPr>
          <a:xfrm>
            <a:off x="21968300" y="8647500"/>
            <a:ext cx="2011807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748" name="Compose"/>
          <p:cNvSpPr/>
          <p:nvPr/>
        </p:nvSpPr>
        <p:spPr>
          <a:xfrm>
            <a:off x="16633911" y="6942091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Compose</a:t>
            </a:r>
          </a:p>
        </p:txBody>
      </p:sp>
      <p:sp>
        <p:nvSpPr>
          <p:cNvPr id="749" name="Compose"/>
          <p:cNvSpPr/>
          <p:nvPr/>
        </p:nvSpPr>
        <p:spPr>
          <a:xfrm>
            <a:off x="21256795" y="6942091"/>
            <a:ext cx="1270205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rPr dirty="0"/>
              <a:t>Compose</a:t>
            </a:r>
          </a:p>
        </p:txBody>
      </p:sp>
      <p:sp>
        <p:nvSpPr>
          <p:cNvPr id="750" name="SeriesChunkData"/>
          <p:cNvSpPr/>
          <p:nvPr/>
        </p:nvSpPr>
        <p:spPr>
          <a:xfrm>
            <a:off x="16066138" y="5583280"/>
            <a:ext cx="2405751" cy="923609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SeriesChunkData</a:t>
            </a:r>
          </a:p>
        </p:txBody>
      </p:sp>
      <p:sp>
        <p:nvSpPr>
          <p:cNvPr id="751" name="SeriesChunkData"/>
          <p:cNvSpPr/>
          <p:nvPr/>
        </p:nvSpPr>
        <p:spPr>
          <a:xfrm>
            <a:off x="20689022" y="5583280"/>
            <a:ext cx="2405751" cy="923609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SeriesChunkData</a:t>
            </a:r>
          </a:p>
        </p:txBody>
      </p:sp>
      <p:cxnSp>
        <p:nvCxnSpPr>
          <p:cNvPr id="752" name="连接线"/>
          <p:cNvCxnSpPr>
            <a:cxnSpLocks/>
            <a:stCxn id="747" idx="0"/>
            <a:endCxn id="749" idx="5"/>
          </p:cNvCxnSpPr>
          <p:nvPr/>
        </p:nvCxnSpPr>
        <p:spPr>
          <a:xfrm flipH="1" flipV="1">
            <a:off x="22340983" y="8026280"/>
            <a:ext cx="633221" cy="62122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53" name="连接线"/>
          <p:cNvCxnSpPr>
            <a:cxnSpLocks/>
            <a:stCxn id="748" idx="0"/>
            <a:endCxn id="750" idx="2"/>
          </p:cNvCxnSpPr>
          <p:nvPr/>
        </p:nvCxnSpPr>
        <p:spPr>
          <a:xfrm flipV="1">
            <a:off x="17269014" y="6506889"/>
            <a:ext cx="0" cy="435202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54" name="连接线"/>
          <p:cNvCxnSpPr>
            <a:cxnSpLocks/>
            <a:stCxn id="745" idx="0"/>
            <a:endCxn id="748" idx="5"/>
          </p:cNvCxnSpPr>
          <p:nvPr/>
        </p:nvCxnSpPr>
        <p:spPr>
          <a:xfrm flipH="1" flipV="1">
            <a:off x="17718100" y="8026280"/>
            <a:ext cx="725934" cy="62122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55" name="连接线"/>
          <p:cNvCxnSpPr>
            <a:cxnSpLocks/>
            <a:stCxn id="744" idx="0"/>
            <a:endCxn id="748" idx="3"/>
          </p:cNvCxnSpPr>
          <p:nvPr/>
        </p:nvCxnSpPr>
        <p:spPr>
          <a:xfrm flipV="1">
            <a:off x="16037259" y="8026280"/>
            <a:ext cx="782669" cy="62122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56" name="连接线"/>
          <p:cNvCxnSpPr>
            <a:cxnSpLocks/>
            <a:stCxn id="743" idx="0"/>
            <a:endCxn id="747" idx="2"/>
          </p:cNvCxnSpPr>
          <p:nvPr/>
        </p:nvCxnSpPr>
        <p:spPr>
          <a:xfrm flipV="1">
            <a:off x="22974204" y="9615746"/>
            <a:ext cx="0" cy="43520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57" name="连接线"/>
          <p:cNvCxnSpPr>
            <a:cxnSpLocks/>
            <a:stCxn id="742" idx="0"/>
            <a:endCxn id="746" idx="2"/>
          </p:cNvCxnSpPr>
          <p:nvPr/>
        </p:nvCxnSpPr>
        <p:spPr>
          <a:xfrm flipV="1">
            <a:off x="20709119" y="9615746"/>
            <a:ext cx="0" cy="43520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58" name="连接线"/>
          <p:cNvCxnSpPr>
            <a:cxnSpLocks/>
            <a:stCxn id="741" idx="0"/>
            <a:endCxn id="745" idx="2"/>
          </p:cNvCxnSpPr>
          <p:nvPr/>
        </p:nvCxnSpPr>
        <p:spPr>
          <a:xfrm flipV="1">
            <a:off x="18444034" y="9615746"/>
            <a:ext cx="0" cy="43520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59" name="连接线"/>
          <p:cNvCxnSpPr>
            <a:cxnSpLocks/>
            <a:stCxn id="740" idx="0"/>
            <a:endCxn id="744" idx="2"/>
          </p:cNvCxnSpPr>
          <p:nvPr/>
        </p:nvCxnSpPr>
        <p:spPr>
          <a:xfrm flipH="1" flipV="1">
            <a:off x="16037259" y="9615746"/>
            <a:ext cx="1" cy="43520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60" name="连接线"/>
          <p:cNvCxnSpPr>
            <a:cxnSpLocks/>
            <a:stCxn id="749" idx="0"/>
            <a:endCxn id="751" idx="2"/>
          </p:cNvCxnSpPr>
          <p:nvPr/>
        </p:nvCxnSpPr>
        <p:spPr>
          <a:xfrm flipV="1">
            <a:off x="21891898" y="6506889"/>
            <a:ext cx="0" cy="435202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cxnSp>
        <p:nvCxnSpPr>
          <p:cNvPr id="761" name="连接线"/>
          <p:cNvCxnSpPr>
            <a:cxnSpLocks/>
            <a:stCxn id="746" idx="0"/>
            <a:endCxn id="749" idx="3"/>
          </p:cNvCxnSpPr>
          <p:nvPr/>
        </p:nvCxnSpPr>
        <p:spPr>
          <a:xfrm flipV="1">
            <a:off x="20709119" y="8026280"/>
            <a:ext cx="733693" cy="62122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cxnSp>
      <p:sp>
        <p:nvSpPr>
          <p:cNvPr id="762" name="Fuse"/>
          <p:cNvSpPr/>
          <p:nvPr/>
        </p:nvSpPr>
        <p:spPr>
          <a:xfrm>
            <a:off x="13944806" y="6774949"/>
            <a:ext cx="1700747" cy="1604490"/>
          </a:xfrm>
          <a:prstGeom prst="rightArrow">
            <a:avLst>
              <a:gd name="adj1" fmla="val 35364"/>
              <a:gd name="adj2" fmla="val 78987"/>
            </a:avLst>
          </a:prstGeom>
          <a:solidFill>
            <a:schemeClr val="accent2"/>
          </a:solidFill>
          <a:ln w="25400">
            <a:solidFill>
              <a:srgbClr val="00631F"/>
            </a:solidFill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t>Fuse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repeatCount="4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5" presetClass="emph" presetSubtype="0" repeatCount="4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mph" presetSubtype="0" repeatCount="4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4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repeatCount="4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mph" presetSubtype="0" repeatCount="400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mph" presetSubtype="0" repeatCount="400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mph" presetSubtype="0" repeatCount="4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mph" presetSubtype="0" repeatCount="400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emph" presetSubtype="0" repeatCount="4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emph" presetSubtype="0" repeatCount="4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32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32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5" presetClass="emph" presetSubtype="0" repeatCount="400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emph" presetSubtype="0" repeatCount="4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5" presetClass="emph" presetSubtype="0" repeatCount="400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emph" presetSubtype="0" repeatCount="400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5" presetClass="emph" presetSubtype="0" repeatCount="4000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mph" presetSubtype="0" repeatCount="400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5" presetClass="emph" presetSubtype="0" repeatCount="4000" fill="hold" grpId="2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0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emph" presetSubtype="0" repeatCount="4000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5" presetClass="emph" presetSubtype="0" repeatCount="4000" fill="hold" grpId="2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emph" presetSubtype="0" repeatCount="4000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0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5" presetClass="emph" presetSubtype="0" repeatCount="4000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5" presetClass="emph" presetSubtype="0" repeatCount="4000" fill="hold" grpId="27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" presetClass="entr" presetSubtype="32" fill="hold" grpId="2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4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" presetClass="entr" presetSubtype="32" fill="hold" grpId="2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7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" presetClass="entr" presetSubtype="32" fill="hold" grpId="3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0"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5" presetClass="emph" presetSubtype="0" repeatCount="4000" fill="hold" grpId="3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5" presetClass="emph" presetSubtype="0" repeatCount="4000" fill="hold" grpId="3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5" presetClass="emph" presetSubtype="0" repeatCount="4000" fill="hold" grpId="3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5" presetClass="emph" presetSubtype="0" repeatCount="4000" fill="hold" grpId="3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0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5" presetClass="emph" presetSubtype="0" repeatCount="4000" fill="hold" grpId="3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0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5" presetClass="emph" presetSubtype="0" repeatCount="4000" fill="hold" grpId="3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0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5" presetClass="emph" presetSubtype="0" repeatCount="4000" fill="hold" grpId="3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5" presetClass="emph" presetSubtype="0" repeatCount="4000" fill="hold" grpId="3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5" presetClass="emph" presetSubtype="0" repeatCount="4000" fill="hold" grpId="3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5" presetClass="emph" presetSubtype="0" repeatCount="4000" fill="hold" grpId="4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1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4000" fill="hold" grpId="4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5" presetClass="emph" presetSubtype="0" repeatCount="4000" fill="hold" grpId="4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" presetClass="entr" presetSubtype="32" fill="hold" grpId="4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3"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4" presetClass="entr" presetSubtype="32" fill="hold" grpId="4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6"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" presetClass="entr" presetSubtype="32" fill="hold" grpId="4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9"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5" presetClass="emph" presetSubtype="0" repeatCount="4000" fill="hold" grpId="46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5" presetClass="emph" presetSubtype="0" repeatCount="4000" fill="hold" grpId="4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0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5" presetClass="emph" presetSubtype="0" repeatCount="4000" fill="hold" grpId="4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5" presetClass="emph" presetSubtype="0" repeatCount="4000" fill="hold" grpId="4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0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emph" presetSubtype="0" repeatCount="4000" fill="hold" grpId="5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5" presetClass="emph" presetSubtype="0" repeatCount="4000" fill="hold" grpId="5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0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5" presetClass="emph" presetSubtype="0" repeatCount="4000" fill="hold" grpId="5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1" dur="1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5" presetClass="emph" presetSubtype="0" repeatCount="4000" fill="hold" grpId="5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5" presetClass="emph" presetSubtype="0" repeatCount="4000" fill="hold" grpId="5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0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5" presetClass="emph" presetSubtype="0" repeatCount="4000" fill="hold" grpId="5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5" presetClass="emph" presetSubtype="0" repeatCount="4000" fill="hold" grpId="5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0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5" presetClass="emph" presetSubtype="0" repeatCount="4000" fill="hold" grpId="5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5" presetClass="emph" presetSubtype="0" repeatCount="4000" fill="hold" grpId="5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9" dur="10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35" presetClass="emph" presetSubtype="0" repeatCount="4000" fill="hold" grpId="5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2" dur="10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5" presetClass="emph" presetSubtype="0" repeatCount="4000" fill="hold" grpId="6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5" dur="10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35" presetClass="emph" presetSubtype="0" repeatCount="4000" fill="hold" grpId="6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8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" presetClass="entr" presetSubtype="32" fill="hold" grpId="6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2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3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4" presetClass="entr" presetSubtype="32" fill="hold" grpId="6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5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6"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4" presetClass="entr" presetSubtype="32" fill="hold" grpId="6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9"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5" presetClass="emph" presetSubtype="0" repeatCount="4000" fill="hold" grpId="6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00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5" presetClass="emph" presetSubtype="0" repeatCount="4000" fill="hold" grpId="66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0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35" presetClass="emph" presetSubtype="0" repeatCount="4000" fill="hold" grpId="67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emph" presetSubtype="0" repeatCount="4000" fill="hold" grpId="68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0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35" presetClass="emph" presetSubtype="0" repeatCount="4000" fill="hold" grpId="6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35" presetClass="emph" presetSubtype="0" repeatCount="4000" fill="hold" grpId="7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10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5" presetClass="emph" presetSubtype="0" repeatCount="4000" fill="hold" grpId="7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10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35" presetClass="emph" presetSubtype="0" repeatCount="4000" fill="hold" grpId="7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5" dur="10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4" presetClass="entr" presetSubtype="32" fill="hold" grpId="7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9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0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4" presetClass="entr" presetSubtype="32" fill="hold" grpId="7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3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4" presetClass="entr" presetSubtype="32" fill="hold" grpId="7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5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6"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4" presetClass="entr" presetSubtype="32" fill="hold" grpId="7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8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9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" presetClass="entr" presetSubtype="32" fill="hold" grpId="7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1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2"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35" presetClass="emph" presetSubtype="0" repeatCount="4000" fill="hold" grpId="78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6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35" presetClass="emph" presetSubtype="0" repeatCount="4000" fill="hold" grpId="79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9" dur="10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35" presetClass="emph" presetSubtype="0" repeatCount="4000" fill="hold" grpId="8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2" dur="1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35" presetClass="emph" presetSubtype="0" repeatCount="4000" fill="hold" grpId="8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5" dur="10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35" presetClass="emph" presetSubtype="0" repeatCount="4000" fill="hold" grpId="8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8"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35" presetClass="emph" presetSubtype="0" repeatCount="4000" fill="hold" grpId="8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1" dur="10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35" presetClass="emph" presetSubtype="0" repeatCount="4000" fill="hold" grpId="84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4"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4" presetClass="entr" presetSubtype="32" fill="hold" grpId="8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8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9"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4" presetClass="entr" presetSubtype="32" fill="hold" grpId="8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1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2"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4" presetClass="entr" presetSubtype="32" fill="hold" grpId="8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4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5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4" presetClass="entr" presetSubtype="32" fill="hold" grpId="8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7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8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4" presetClass="entr" presetSubtype="32" fill="hold" grpId="8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1"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" grpId="11" animBg="1" advAuto="0"/>
      <p:bldP spid="669" grpId="26" animBg="1" advAuto="0"/>
      <p:bldP spid="670" grpId="41" animBg="1" advAuto="0"/>
      <p:bldP spid="671" grpId="61" animBg="1" advAuto="0"/>
      <p:bldP spid="672" grpId="9" animBg="1" advAuto="0"/>
      <p:bldP spid="673" grpId="24" animBg="1" advAuto="0"/>
      <p:bldP spid="674" grpId="39" animBg="1" advAuto="0"/>
      <p:bldP spid="675" grpId="59" animBg="1" advAuto="0"/>
      <p:bldP spid="676" grpId="56" animBg="1" advAuto="0"/>
      <p:bldP spid="679" grpId="57" animBg="1" advAuto="0"/>
      <p:bldP spid="680" grpId="54" animBg="1" advAuto="0"/>
      <p:bldP spid="681" grpId="7" animBg="1" advAuto="0"/>
      <p:bldP spid="682" grpId="22" animBg="1" advAuto="0"/>
      <p:bldP spid="683" grpId="37" animBg="1" advAuto="0"/>
      <p:bldP spid="684" grpId="52" animBg="1" advAuto="0"/>
      <p:bldP spid="685" grpId="5" animBg="1" advAuto="0"/>
      <p:bldP spid="686" grpId="20" animBg="1" advAuto="0"/>
      <p:bldP spid="687" grpId="35" animBg="1" advAuto="0"/>
      <p:bldP spid="688" grpId="50" animBg="1" advAuto="0"/>
      <p:bldP spid="689" grpId="3" animBg="1" advAuto="0"/>
      <p:bldP spid="690" grpId="18" animBg="1" advAuto="0"/>
      <p:bldP spid="691" grpId="33" animBg="1" advAuto="0"/>
      <p:bldP spid="692" grpId="48" animBg="1" advAuto="0"/>
      <p:bldP spid="693" grpId="1" animBg="1" advAuto="0"/>
      <p:bldP spid="694" grpId="16" animBg="1" advAuto="0"/>
      <p:bldP spid="695" grpId="31" animBg="1" advAuto="0"/>
      <p:bldP spid="696" grpId="46" animBg="1" advAuto="0"/>
      <p:bldP spid="697" grpId="71" animBg="1" advAuto="0"/>
      <p:bldP spid="698" grpId="84" animBg="1" advAuto="0"/>
      <p:bldP spid="699" grpId="69" animBg="1" advAuto="0"/>
      <p:bldP spid="700" grpId="82" animBg="1" advAuto="0"/>
      <p:bldP spid="701" grpId="67" animBg="1" advAuto="0"/>
      <p:bldP spid="702" grpId="65" animBg="1" advAuto="0"/>
      <p:bldP spid="703" grpId="80" animBg="1" advAuto="0"/>
      <p:bldP spid="704" grpId="78" animBg="1" advAuto="0"/>
      <p:bldP spid="705" grpId="10" animBg="1" advAuto="0"/>
      <p:bldP spid="706" grpId="8" animBg="1" advAuto="0"/>
      <p:bldP spid="707" grpId="6" animBg="1" advAuto="0"/>
      <p:bldP spid="708" grpId="4" animBg="1" advAuto="0"/>
      <p:bldP spid="709" grpId="2" animBg="1" advAuto="0"/>
      <p:bldP spid="711" grpId="70" animBg="1" advAuto="0"/>
      <p:bldP spid="712" grpId="25" animBg="1" advAuto="0"/>
      <p:bldP spid="713" grpId="23" animBg="1" advAuto="0"/>
      <p:bldP spid="714" grpId="21" animBg="1" advAuto="0"/>
      <p:bldP spid="715" grpId="19" animBg="1" advAuto="0"/>
      <p:bldP spid="716" grpId="17" animBg="1" advAuto="0"/>
      <p:bldP spid="718" grpId="68" animBg="1" advAuto="0"/>
      <p:bldP spid="719" grpId="66" animBg="1" advAuto="0"/>
      <p:bldP spid="720" grpId="40" animBg="1" advAuto="0"/>
      <p:bldP spid="721" grpId="38" animBg="1" advAuto="0"/>
      <p:bldP spid="722" grpId="60" animBg="1" advAuto="0"/>
      <p:bldP spid="723" grpId="58" animBg="1" advAuto="0"/>
      <p:bldP spid="724" grpId="55" animBg="1" advAuto="0"/>
      <p:bldP spid="726" grpId="79" animBg="1" advAuto="0"/>
      <p:bldP spid="727" grpId="81" animBg="1" advAuto="0"/>
      <p:bldP spid="728" grpId="83" animBg="1" advAuto="0"/>
      <p:bldP spid="729" grpId="47" animBg="1" advAuto="0"/>
      <p:bldP spid="730" grpId="53" animBg="1" advAuto="0"/>
      <p:bldP spid="731" grpId="49" animBg="1" advAuto="0"/>
      <p:bldP spid="732" grpId="51" animBg="1" advAuto="0"/>
      <p:bldP spid="734" grpId="32" animBg="1" advAuto="0"/>
      <p:bldP spid="735" grpId="34" animBg="1" advAuto="0"/>
      <p:bldP spid="736" grpId="36" animBg="1" advAuto="0"/>
      <p:bldP spid="740" grpId="15" animBg="1" advAuto="0"/>
      <p:bldP spid="741" grpId="30" animBg="1" advAuto="0"/>
      <p:bldP spid="742" grpId="45" animBg="1" advAuto="0"/>
      <p:bldP spid="743" grpId="64" animBg="1" advAuto="0"/>
      <p:bldP spid="744" grpId="13" animBg="1" advAuto="0"/>
      <p:bldP spid="745" grpId="28" animBg="1" advAuto="0"/>
      <p:bldP spid="746" grpId="43" animBg="1" advAuto="0"/>
      <p:bldP spid="747" grpId="62" animBg="1" advAuto="0"/>
      <p:bldP spid="748" grpId="74" animBg="1" advAuto="0"/>
      <p:bldP spid="749" grpId="87" animBg="1" advAuto="0"/>
      <p:bldP spid="750" grpId="77" animBg="1" advAuto="0"/>
      <p:bldP spid="751" grpId="85" animBg="1" advAuto="0"/>
      <p:bldP spid="752" grpId="89" animBg="1" advAuto="0"/>
      <p:bldP spid="753" grpId="73" animBg="1" advAuto="0"/>
      <p:bldP spid="754" grpId="76" animBg="1" advAuto="0"/>
      <p:bldP spid="755" grpId="75" animBg="1" advAuto="0"/>
      <p:bldP spid="756" grpId="63" animBg="1" advAuto="0"/>
      <p:bldP spid="757" grpId="44" animBg="1" advAuto="0"/>
      <p:bldP spid="758" grpId="29" animBg="1" advAuto="0"/>
      <p:bldP spid="759" grpId="14" animBg="1" advAuto="0"/>
      <p:bldP spid="760" grpId="86" animBg="1" advAuto="0"/>
      <p:bldP spid="761" grpId="88" animBg="1" advAuto="0"/>
      <p:bldP spid="762" grpId="12" animBg="1" advAuto="0"/>
      <p:bldP spid="762" grpId="27" animBg="1" advAuto="0"/>
      <p:bldP spid="762" grpId="42" animBg="1" advAuto="0"/>
      <p:bldP spid="762" grpId="7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765" name="Shape 134"/>
          <p:cNvSpPr txBox="1"/>
          <p:nvPr/>
        </p:nvSpPr>
        <p:spPr>
          <a:xfrm>
            <a:off x="772820" y="784248"/>
            <a:ext cx="8079709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哲学2：站在巨人肩膀上</a:t>
            </a:r>
          </a:p>
        </p:txBody>
      </p:sp>
      <p:graphicFrame>
        <p:nvGraphicFramePr>
          <p:cNvPr id="766" name="表格"/>
          <p:cNvGraphicFramePr/>
          <p:nvPr/>
        </p:nvGraphicFramePr>
        <p:xfrm>
          <a:off x="2203238" y="2469877"/>
          <a:ext cx="19977520" cy="1063705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995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5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5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55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55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9264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算子实现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CPU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GPU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CPU 算子融合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GPU 算子融合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264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Tensor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Numpy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Cupy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Numexpr
Jax（进行中）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Cupy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9264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DataFrame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Pandas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RAPIDS cuDF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暂不支持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暂不支持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9264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Scikit-learn/XGBoost/TensorFlow/PyTorch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RAPIDS cuML/XGBoost/TensorFlow/PyTorch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暂不支持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3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暂不支持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Shape 134"/>
          <p:cNvSpPr txBox="1"/>
          <p:nvPr/>
        </p:nvSpPr>
        <p:spPr>
          <a:xfrm>
            <a:off x="772820" y="784248"/>
            <a:ext cx="808546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哲学3：多策略，更智能</a:t>
            </a:r>
          </a:p>
        </p:txBody>
      </p:sp>
      <p:graphicFrame>
        <p:nvGraphicFramePr>
          <p:cNvPr id="770" name="表格"/>
          <p:cNvGraphicFramePr/>
          <p:nvPr/>
        </p:nvGraphicFramePr>
        <p:xfrm>
          <a:off x="2684710" y="2699194"/>
          <a:ext cx="4923463" cy="4326880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037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9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2688">
                <a:tc>
                  <a:txBody>
                    <a:bodyPr/>
                    <a:lstStyle/>
                    <a:p>
                      <a:pPr indent="228600">
                        <a:defRPr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A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B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C</a:t>
                      </a: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688"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688"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…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688"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999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688"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1000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688"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…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688"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1999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688"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2000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688"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…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688">
                <a:tc>
                  <a:txBody>
                    <a:bodyPr/>
                    <a:lstStyle/>
                    <a:p>
                      <a:pPr indent="228600">
                        <a:defRPr sz="1800" b="0"/>
                      </a:pPr>
                      <a:r>
                        <a:rPr sz="2400" b="1">
                          <a:sym typeface="Helvetica"/>
                        </a:rPr>
                        <a:t>2999</a:t>
                      </a: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228600"/>
                      <a:endParaRPr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71" name="矩形 矩形" descr="矩形 矩形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6206" y="2680311"/>
            <a:ext cx="5360472" cy="1721452"/>
          </a:xfrm>
          <a:prstGeom prst="rect">
            <a:avLst/>
          </a:prstGeom>
        </p:spPr>
      </p:pic>
      <p:pic>
        <p:nvPicPr>
          <p:cNvPr id="773" name="矩形 矩形" descr="矩形 矩形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206" y="4398465"/>
            <a:ext cx="5360472" cy="1314913"/>
          </a:xfrm>
          <a:prstGeom prst="rect">
            <a:avLst/>
          </a:prstGeom>
        </p:spPr>
      </p:pic>
      <p:pic>
        <p:nvPicPr>
          <p:cNvPr id="775" name="矩形 矩形" descr="矩形 矩形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66206" y="5697895"/>
            <a:ext cx="5360472" cy="1314912"/>
          </a:xfrm>
          <a:prstGeom prst="rect">
            <a:avLst/>
          </a:prstGeom>
        </p:spPr>
      </p:pic>
      <p:sp>
        <p:nvSpPr>
          <p:cNvPr id="777" name="Chunk 0"/>
          <p:cNvSpPr txBox="1"/>
          <p:nvPr/>
        </p:nvSpPr>
        <p:spPr>
          <a:xfrm>
            <a:off x="622326" y="3261636"/>
            <a:ext cx="153314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Chunk 0</a:t>
            </a:r>
          </a:p>
        </p:txBody>
      </p:sp>
      <p:sp>
        <p:nvSpPr>
          <p:cNvPr id="778" name="Chunk 1"/>
          <p:cNvSpPr txBox="1"/>
          <p:nvPr/>
        </p:nvSpPr>
        <p:spPr>
          <a:xfrm>
            <a:off x="622326" y="4776521"/>
            <a:ext cx="153314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Chunk 1</a:t>
            </a:r>
          </a:p>
        </p:txBody>
      </p:sp>
      <p:sp>
        <p:nvSpPr>
          <p:cNvPr id="779" name="Chunk 2"/>
          <p:cNvSpPr txBox="1"/>
          <p:nvPr/>
        </p:nvSpPr>
        <p:spPr>
          <a:xfrm>
            <a:off x="622326" y="6075950"/>
            <a:ext cx="153314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Chunk 2</a:t>
            </a:r>
          </a:p>
        </p:txBody>
      </p:sp>
      <p:pic>
        <p:nvPicPr>
          <p:cNvPr id="780" name="矩形 矩形" descr="矩形 矩形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7710" y="2095478"/>
            <a:ext cx="8444723" cy="5376135"/>
          </a:xfrm>
          <a:prstGeom prst="rect">
            <a:avLst/>
          </a:prstGeom>
        </p:spPr>
      </p:pic>
      <p:sp>
        <p:nvSpPr>
          <p:cNvPr id="782" name="DataFrameData"/>
          <p:cNvSpPr/>
          <p:nvPr/>
        </p:nvSpPr>
        <p:spPr>
          <a:xfrm>
            <a:off x="7661792" y="1688002"/>
            <a:ext cx="2405752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DataFrameData</a:t>
            </a:r>
          </a:p>
        </p:txBody>
      </p:sp>
      <p:sp>
        <p:nvSpPr>
          <p:cNvPr id="783" name="GroupByAgg"/>
          <p:cNvSpPr/>
          <p:nvPr/>
        </p:nvSpPr>
        <p:spPr>
          <a:xfrm>
            <a:off x="10304905" y="4001909"/>
            <a:ext cx="1721452" cy="1721452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grpSp>
        <p:nvGrpSpPr>
          <p:cNvPr id="786" name="by: ‘B’"/>
          <p:cNvGrpSpPr/>
          <p:nvPr/>
        </p:nvGrpSpPr>
        <p:grpSpPr>
          <a:xfrm>
            <a:off x="11486219" y="5456970"/>
            <a:ext cx="870713" cy="457201"/>
            <a:chOff x="0" y="0"/>
            <a:chExt cx="870711" cy="457200"/>
          </a:xfrm>
        </p:grpSpPr>
        <p:sp>
          <p:nvSpPr>
            <p:cNvPr id="785" name="by: ‘B’"/>
            <p:cNvSpPr txBox="1"/>
            <p:nvPr/>
          </p:nvSpPr>
          <p:spPr>
            <a:xfrm>
              <a:off x="12700" y="12700"/>
              <a:ext cx="845312" cy="43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2000"/>
              </a:lvl1pPr>
            </a:lstStyle>
            <a:p>
              <a:r>
                <a:t>by: ‘B’</a:t>
              </a:r>
            </a:p>
          </p:txBody>
        </p:sp>
        <p:pic>
          <p:nvPicPr>
            <p:cNvPr id="784" name="by: ‘B’ by: ‘B’" descr="by: ‘B’ by: ‘B’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70712" cy="457200"/>
            </a:xfrm>
            <a:prstGeom prst="rect">
              <a:avLst/>
            </a:prstGeom>
            <a:effectLst/>
          </p:spPr>
        </p:pic>
      </p:grpSp>
      <p:pic>
        <p:nvPicPr>
          <p:cNvPr id="787" name="矩形 矩形" descr="矩形 矩形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837352" y="2174568"/>
            <a:ext cx="8444723" cy="5376134"/>
          </a:xfrm>
          <a:prstGeom prst="rect">
            <a:avLst/>
          </a:prstGeom>
        </p:spPr>
      </p:pic>
      <p:sp>
        <p:nvSpPr>
          <p:cNvPr id="789" name="策略1：Tree Reduction"/>
          <p:cNvSpPr/>
          <p:nvPr/>
        </p:nvSpPr>
        <p:spPr>
          <a:xfrm>
            <a:off x="12855363" y="1688002"/>
            <a:ext cx="2405751" cy="968246"/>
          </a:xfrm>
          <a:prstGeom prst="rect">
            <a:avLst/>
          </a:prstGeom>
          <a:solidFill>
            <a:schemeClr val="accent5">
              <a:satOff val="-30358"/>
              <a:lumOff val="1490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策略1：Tree Reduction</a:t>
            </a:r>
          </a:p>
        </p:txBody>
      </p:sp>
      <p:sp>
        <p:nvSpPr>
          <p:cNvPr id="790" name="DatFrameChunkData"/>
          <p:cNvSpPr/>
          <p:nvPr/>
        </p:nvSpPr>
        <p:spPr>
          <a:xfrm>
            <a:off x="14306112" y="2890033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791" name="DatFrameChunkData"/>
          <p:cNvSpPr/>
          <p:nvPr/>
        </p:nvSpPr>
        <p:spPr>
          <a:xfrm>
            <a:off x="14306112" y="4299423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792" name="DatFrameChunkData"/>
          <p:cNvSpPr/>
          <p:nvPr/>
        </p:nvSpPr>
        <p:spPr>
          <a:xfrm>
            <a:off x="14306112" y="5871228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793" name="GroupByAgg"/>
          <p:cNvSpPr/>
          <p:nvPr/>
        </p:nvSpPr>
        <p:spPr>
          <a:xfrm>
            <a:off x="16918919" y="2809005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sp>
        <p:nvSpPr>
          <p:cNvPr id="794" name="GroupByAgg"/>
          <p:cNvSpPr/>
          <p:nvPr/>
        </p:nvSpPr>
        <p:spPr>
          <a:xfrm>
            <a:off x="16918919" y="4218396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sp>
        <p:nvSpPr>
          <p:cNvPr id="795" name="GroupByAgg"/>
          <p:cNvSpPr/>
          <p:nvPr/>
        </p:nvSpPr>
        <p:spPr>
          <a:xfrm>
            <a:off x="16918919" y="5790201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sp>
        <p:nvSpPr>
          <p:cNvPr id="796" name="Concat"/>
          <p:cNvSpPr/>
          <p:nvPr/>
        </p:nvSpPr>
        <p:spPr>
          <a:xfrm>
            <a:off x="18708242" y="4218396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Concat</a:t>
            </a:r>
          </a:p>
        </p:txBody>
      </p:sp>
      <p:sp>
        <p:nvSpPr>
          <p:cNvPr id="797" name="GroupByAgg"/>
          <p:cNvSpPr/>
          <p:nvPr/>
        </p:nvSpPr>
        <p:spPr>
          <a:xfrm>
            <a:off x="20497565" y="4218396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pic>
        <p:nvPicPr>
          <p:cNvPr id="798" name="矩形 矩形" descr="矩形 矩形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05593" y="8221793"/>
            <a:ext cx="8444723" cy="5376135"/>
          </a:xfrm>
          <a:prstGeom prst="rect">
            <a:avLst/>
          </a:prstGeom>
        </p:spPr>
      </p:pic>
      <p:sp>
        <p:nvSpPr>
          <p:cNvPr id="800" name="策略2：Shuffle"/>
          <p:cNvSpPr/>
          <p:nvPr/>
        </p:nvSpPr>
        <p:spPr>
          <a:xfrm>
            <a:off x="2723604" y="7735227"/>
            <a:ext cx="2405751" cy="968246"/>
          </a:xfrm>
          <a:prstGeom prst="rect">
            <a:avLst/>
          </a:prstGeom>
          <a:solidFill>
            <a:schemeClr val="accent6">
              <a:satOff val="-10694"/>
              <a:lumOff val="1431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策略2：Shuffle</a:t>
            </a:r>
          </a:p>
        </p:txBody>
      </p:sp>
      <p:sp>
        <p:nvSpPr>
          <p:cNvPr id="801" name="DatFrameChunkData"/>
          <p:cNvSpPr/>
          <p:nvPr/>
        </p:nvSpPr>
        <p:spPr>
          <a:xfrm>
            <a:off x="4153417" y="8973302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802" name="DatFrameChunkData"/>
          <p:cNvSpPr/>
          <p:nvPr/>
        </p:nvSpPr>
        <p:spPr>
          <a:xfrm>
            <a:off x="4153417" y="10382692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803" name="DatFrameChunkData"/>
          <p:cNvSpPr/>
          <p:nvPr/>
        </p:nvSpPr>
        <p:spPr>
          <a:xfrm>
            <a:off x="4153417" y="11954498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804" name="GroupByAgg"/>
          <p:cNvSpPr/>
          <p:nvPr/>
        </p:nvSpPr>
        <p:spPr>
          <a:xfrm>
            <a:off x="6704153" y="8854113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sp>
        <p:nvSpPr>
          <p:cNvPr id="805" name="GroupByAgg"/>
          <p:cNvSpPr/>
          <p:nvPr/>
        </p:nvSpPr>
        <p:spPr>
          <a:xfrm>
            <a:off x="6704153" y="10263502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sp>
        <p:nvSpPr>
          <p:cNvPr id="806" name="GroupByAgg"/>
          <p:cNvSpPr/>
          <p:nvPr/>
        </p:nvSpPr>
        <p:spPr>
          <a:xfrm>
            <a:off x="6704153" y="11835307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sp>
        <p:nvSpPr>
          <p:cNvPr id="807" name="GroupByAgg"/>
          <p:cNvSpPr/>
          <p:nvPr/>
        </p:nvSpPr>
        <p:spPr>
          <a:xfrm>
            <a:off x="10432188" y="8854113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sp>
        <p:nvSpPr>
          <p:cNvPr id="808" name="GroupByAgg"/>
          <p:cNvSpPr/>
          <p:nvPr/>
        </p:nvSpPr>
        <p:spPr>
          <a:xfrm>
            <a:off x="10432188" y="10301665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sp>
        <p:nvSpPr>
          <p:cNvPr id="809" name="GroupByAgg"/>
          <p:cNvSpPr/>
          <p:nvPr/>
        </p:nvSpPr>
        <p:spPr>
          <a:xfrm>
            <a:off x="10432188" y="11873470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rPr dirty="0" err="1"/>
              <a:t>GroupByAgg</a:t>
            </a:r>
            <a:endParaRPr dirty="0"/>
          </a:p>
        </p:txBody>
      </p:sp>
      <p:pic>
        <p:nvPicPr>
          <p:cNvPr id="810" name="矩形 矩形" descr="矩形 矩形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840118" y="8139431"/>
            <a:ext cx="8444723" cy="5376134"/>
          </a:xfrm>
          <a:prstGeom prst="rect">
            <a:avLst/>
          </a:prstGeom>
        </p:spPr>
      </p:pic>
      <p:sp>
        <p:nvSpPr>
          <p:cNvPr id="812" name="策略3：Adaptive"/>
          <p:cNvSpPr/>
          <p:nvPr/>
        </p:nvSpPr>
        <p:spPr>
          <a:xfrm>
            <a:off x="12858128" y="7652864"/>
            <a:ext cx="2405751" cy="968246"/>
          </a:xfrm>
          <a:prstGeom prst="rect">
            <a:avLst/>
          </a:prstGeom>
          <a:solidFill>
            <a:schemeClr val="accent3">
              <a:lumOff val="125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策略3：Adaptive</a:t>
            </a:r>
          </a:p>
        </p:txBody>
      </p:sp>
      <p:sp>
        <p:nvSpPr>
          <p:cNvPr id="813" name="DatFrameChunkData"/>
          <p:cNvSpPr/>
          <p:nvPr/>
        </p:nvSpPr>
        <p:spPr>
          <a:xfrm>
            <a:off x="14516137" y="8892095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814" name="DatFrameChunkData"/>
          <p:cNvSpPr/>
          <p:nvPr/>
        </p:nvSpPr>
        <p:spPr>
          <a:xfrm>
            <a:off x="14516137" y="10301485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815" name="DatFrameChunkData"/>
          <p:cNvSpPr/>
          <p:nvPr/>
        </p:nvSpPr>
        <p:spPr>
          <a:xfrm>
            <a:off x="14516137" y="11873290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DatFrameChunkData</a:t>
            </a:r>
          </a:p>
        </p:txBody>
      </p:sp>
      <p:sp>
        <p:nvSpPr>
          <p:cNvPr id="816" name="GroupByAgg"/>
          <p:cNvSpPr/>
          <p:nvPr/>
        </p:nvSpPr>
        <p:spPr>
          <a:xfrm>
            <a:off x="17066874" y="8772904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sp>
        <p:nvSpPr>
          <p:cNvPr id="817" name="GroupByAgg"/>
          <p:cNvSpPr/>
          <p:nvPr/>
        </p:nvSpPr>
        <p:spPr>
          <a:xfrm>
            <a:off x="17066874" y="10182295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sp>
        <p:nvSpPr>
          <p:cNvPr id="818" name="GroupByAgg"/>
          <p:cNvSpPr/>
          <p:nvPr/>
        </p:nvSpPr>
        <p:spPr>
          <a:xfrm>
            <a:off x="17066874" y="11754100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GroupByAgg</a:t>
            </a:r>
          </a:p>
        </p:txBody>
      </p:sp>
      <p:sp>
        <p:nvSpPr>
          <p:cNvPr id="819" name="Tree Reduction"/>
          <p:cNvSpPr/>
          <p:nvPr/>
        </p:nvSpPr>
        <p:spPr>
          <a:xfrm>
            <a:off x="19236245" y="8973302"/>
            <a:ext cx="2405752" cy="968246"/>
          </a:xfrm>
          <a:prstGeom prst="rect">
            <a:avLst/>
          </a:prstGeom>
          <a:solidFill>
            <a:schemeClr val="accent5">
              <a:satOff val="-30358"/>
              <a:lumOff val="1490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Tree Reduction</a:t>
            </a:r>
          </a:p>
        </p:txBody>
      </p:sp>
      <p:sp>
        <p:nvSpPr>
          <p:cNvPr id="820" name="Shuffle"/>
          <p:cNvSpPr/>
          <p:nvPr/>
        </p:nvSpPr>
        <p:spPr>
          <a:xfrm>
            <a:off x="19243346" y="10263323"/>
            <a:ext cx="2405751" cy="968246"/>
          </a:xfrm>
          <a:prstGeom prst="rect">
            <a:avLst/>
          </a:prstGeom>
          <a:solidFill>
            <a:schemeClr val="accent6">
              <a:satOff val="-10694"/>
              <a:lumOff val="1431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Shuffle</a:t>
            </a:r>
          </a:p>
        </p:txBody>
      </p:sp>
      <p:sp>
        <p:nvSpPr>
          <p:cNvPr id="821" name="?"/>
          <p:cNvSpPr txBox="1"/>
          <p:nvPr/>
        </p:nvSpPr>
        <p:spPr>
          <a:xfrm>
            <a:off x="18500810" y="10353808"/>
            <a:ext cx="4318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?</a:t>
            </a:r>
          </a:p>
        </p:txBody>
      </p:sp>
      <p:sp>
        <p:nvSpPr>
          <p:cNvPr id="822" name="AI-based？"/>
          <p:cNvSpPr/>
          <p:nvPr/>
        </p:nvSpPr>
        <p:spPr>
          <a:xfrm>
            <a:off x="19236245" y="11548821"/>
            <a:ext cx="2405752" cy="968246"/>
          </a:xfrm>
          <a:prstGeom prst="rect">
            <a:avLst/>
          </a:prstGeom>
          <a:solidFill>
            <a:schemeClr val="accent2">
              <a:satOff val="-55555"/>
              <a:lumOff val="1833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AI-based？</a:t>
            </a:r>
          </a:p>
        </p:txBody>
      </p:sp>
      <p:cxnSp>
        <p:nvCxnSpPr>
          <p:cNvPr id="823" name="连接线"/>
          <p:cNvCxnSpPr>
            <a:cxnSpLocks/>
          </p:cNvCxnSpPr>
          <p:nvPr/>
        </p:nvCxnSpPr>
        <p:spPr>
          <a:xfrm>
            <a:off x="16428488" y="3374155"/>
            <a:ext cx="490431" cy="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24" name="连接线"/>
          <p:cNvCxnSpPr>
            <a:cxnSpLocks/>
            <a:endCxn id="794" idx="2"/>
          </p:cNvCxnSpPr>
          <p:nvPr/>
        </p:nvCxnSpPr>
        <p:spPr>
          <a:xfrm>
            <a:off x="16428488" y="4776522"/>
            <a:ext cx="490431" cy="702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25" name="连接线"/>
          <p:cNvCxnSpPr>
            <a:cxnSpLocks/>
          </p:cNvCxnSpPr>
          <p:nvPr/>
        </p:nvCxnSpPr>
        <p:spPr>
          <a:xfrm flipV="1">
            <a:off x="16428488" y="6355352"/>
            <a:ext cx="490431" cy="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26" name="连接线"/>
          <p:cNvCxnSpPr>
            <a:cxnSpLocks/>
            <a:stCxn id="793" idx="5"/>
            <a:endCxn id="796" idx="1"/>
          </p:cNvCxnSpPr>
          <p:nvPr/>
        </p:nvCxnSpPr>
        <p:spPr>
          <a:xfrm>
            <a:off x="17883691" y="3773777"/>
            <a:ext cx="990080" cy="610148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27" name="连接线"/>
          <p:cNvCxnSpPr>
            <a:cxnSpLocks/>
            <a:stCxn id="794" idx="6"/>
            <a:endCxn id="796" idx="2"/>
          </p:cNvCxnSpPr>
          <p:nvPr/>
        </p:nvCxnSpPr>
        <p:spPr>
          <a:xfrm>
            <a:off x="18049220" y="4783547"/>
            <a:ext cx="659022" cy="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28" name="连接线"/>
          <p:cNvCxnSpPr>
            <a:cxnSpLocks/>
            <a:endCxn id="796" idx="3"/>
          </p:cNvCxnSpPr>
          <p:nvPr/>
        </p:nvCxnSpPr>
        <p:spPr>
          <a:xfrm flipV="1">
            <a:off x="17883691" y="5183168"/>
            <a:ext cx="990080" cy="892782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29" name="连接线"/>
          <p:cNvCxnSpPr>
            <a:cxnSpLocks/>
            <a:stCxn id="796" idx="6"/>
            <a:endCxn id="797" idx="2"/>
          </p:cNvCxnSpPr>
          <p:nvPr/>
        </p:nvCxnSpPr>
        <p:spPr>
          <a:xfrm>
            <a:off x="19838543" y="4783547"/>
            <a:ext cx="659022" cy="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30" name="连接线"/>
          <p:cNvCxnSpPr>
            <a:cxnSpLocks/>
            <a:stCxn id="801" idx="3"/>
          </p:cNvCxnSpPr>
          <p:nvPr/>
        </p:nvCxnSpPr>
        <p:spPr>
          <a:xfrm>
            <a:off x="6275793" y="9457425"/>
            <a:ext cx="428360" cy="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31" name="连接线"/>
          <p:cNvCxnSpPr>
            <a:cxnSpLocks/>
            <a:stCxn id="804" idx="6"/>
            <a:endCxn id="807" idx="2"/>
          </p:cNvCxnSpPr>
          <p:nvPr/>
        </p:nvCxnSpPr>
        <p:spPr>
          <a:xfrm>
            <a:off x="7834454" y="9419264"/>
            <a:ext cx="2597734" cy="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32" name="连接线"/>
          <p:cNvCxnSpPr>
            <a:cxnSpLocks/>
            <a:endCxn id="808" idx="1"/>
          </p:cNvCxnSpPr>
          <p:nvPr/>
        </p:nvCxnSpPr>
        <p:spPr>
          <a:xfrm>
            <a:off x="7826678" y="9457425"/>
            <a:ext cx="2771039" cy="1009769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pic>
        <p:nvPicPr>
          <p:cNvPr id="850" name="连接线" descr="连接线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851616" y="4645719"/>
            <a:ext cx="1504154" cy="405419"/>
          </a:xfrm>
          <a:prstGeom prst="rect">
            <a:avLst/>
          </a:prstGeom>
        </p:spPr>
      </p:pic>
      <p:cxnSp>
        <p:nvCxnSpPr>
          <p:cNvPr id="834" name="连接线"/>
          <p:cNvCxnSpPr>
            <a:cxnSpLocks/>
            <a:endCxn id="809" idx="1"/>
          </p:cNvCxnSpPr>
          <p:nvPr/>
        </p:nvCxnSpPr>
        <p:spPr>
          <a:xfrm>
            <a:off x="7661792" y="9860341"/>
            <a:ext cx="2935925" cy="2178658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35" name="连接线"/>
          <p:cNvCxnSpPr>
            <a:cxnSpLocks/>
            <a:stCxn id="806" idx="6"/>
            <a:endCxn id="808" idx="3"/>
          </p:cNvCxnSpPr>
          <p:nvPr/>
        </p:nvCxnSpPr>
        <p:spPr>
          <a:xfrm flipV="1">
            <a:off x="7834454" y="11266437"/>
            <a:ext cx="2763263" cy="113402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36" name="连接线"/>
          <p:cNvCxnSpPr>
            <a:cxnSpLocks/>
            <a:stCxn id="806" idx="7"/>
          </p:cNvCxnSpPr>
          <p:nvPr/>
        </p:nvCxnSpPr>
        <p:spPr>
          <a:xfrm flipV="1">
            <a:off x="7668925" y="9707510"/>
            <a:ext cx="2949842" cy="229332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37" name="连接线"/>
          <p:cNvCxnSpPr>
            <a:cxnSpLocks/>
            <a:stCxn id="803" idx="3"/>
          </p:cNvCxnSpPr>
          <p:nvPr/>
        </p:nvCxnSpPr>
        <p:spPr>
          <a:xfrm flipV="1">
            <a:off x="6275793" y="12400457"/>
            <a:ext cx="428360" cy="3816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38" name="连接线"/>
          <p:cNvCxnSpPr>
            <a:cxnSpLocks/>
            <a:stCxn id="802" idx="3"/>
          </p:cNvCxnSpPr>
          <p:nvPr/>
        </p:nvCxnSpPr>
        <p:spPr>
          <a:xfrm>
            <a:off x="6275793" y="10866815"/>
            <a:ext cx="428360" cy="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39" name="连接线"/>
          <p:cNvCxnSpPr>
            <a:cxnSpLocks/>
            <a:stCxn id="806" idx="6"/>
            <a:endCxn id="809" idx="2"/>
          </p:cNvCxnSpPr>
          <p:nvPr/>
        </p:nvCxnSpPr>
        <p:spPr>
          <a:xfrm>
            <a:off x="7834454" y="12400458"/>
            <a:ext cx="2597734" cy="3816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852" name="连接线"/>
          <p:cNvSpPr/>
          <p:nvPr/>
        </p:nvSpPr>
        <p:spPr>
          <a:xfrm>
            <a:off x="9367142" y="5621647"/>
            <a:ext cx="1392116" cy="2600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889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cxnSp>
        <p:nvCxnSpPr>
          <p:cNvPr id="841" name="连接线"/>
          <p:cNvCxnSpPr>
            <a:cxnSpLocks/>
            <a:stCxn id="805" idx="6"/>
            <a:endCxn id="808" idx="2"/>
          </p:cNvCxnSpPr>
          <p:nvPr/>
        </p:nvCxnSpPr>
        <p:spPr>
          <a:xfrm>
            <a:off x="7834454" y="10828653"/>
            <a:ext cx="2597734" cy="3816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42" name="连接线"/>
          <p:cNvCxnSpPr>
            <a:cxnSpLocks/>
            <a:stCxn id="805" idx="5"/>
          </p:cNvCxnSpPr>
          <p:nvPr/>
        </p:nvCxnSpPr>
        <p:spPr>
          <a:xfrm>
            <a:off x="7668925" y="11228274"/>
            <a:ext cx="2783074" cy="1057087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43" name="连接线"/>
          <p:cNvCxnSpPr>
            <a:cxnSpLocks/>
            <a:endCxn id="818" idx="2"/>
          </p:cNvCxnSpPr>
          <p:nvPr/>
        </p:nvCxnSpPr>
        <p:spPr>
          <a:xfrm>
            <a:off x="16424333" y="12285361"/>
            <a:ext cx="642541" cy="3389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44" name="连接线"/>
          <p:cNvCxnSpPr>
            <a:cxnSpLocks/>
            <a:stCxn id="814" idx="3"/>
          </p:cNvCxnSpPr>
          <p:nvPr/>
        </p:nvCxnSpPr>
        <p:spPr>
          <a:xfrm>
            <a:off x="16638513" y="10785608"/>
            <a:ext cx="428360" cy="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45" name="连接线"/>
          <p:cNvCxnSpPr>
            <a:cxnSpLocks/>
            <a:stCxn id="813" idx="3"/>
            <a:endCxn id="816" idx="2"/>
          </p:cNvCxnSpPr>
          <p:nvPr/>
        </p:nvCxnSpPr>
        <p:spPr>
          <a:xfrm flipV="1">
            <a:off x="16638513" y="9338055"/>
            <a:ext cx="428361" cy="3816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46" name="连接线"/>
          <p:cNvCxnSpPr>
            <a:cxnSpLocks/>
            <a:stCxn id="805" idx="7"/>
          </p:cNvCxnSpPr>
          <p:nvPr/>
        </p:nvCxnSpPr>
        <p:spPr>
          <a:xfrm flipV="1">
            <a:off x="7668925" y="9658351"/>
            <a:ext cx="2763263" cy="77068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847" name="Shuffle"/>
          <p:cNvSpPr/>
          <p:nvPr/>
        </p:nvSpPr>
        <p:spPr>
          <a:xfrm>
            <a:off x="8568170" y="10301665"/>
            <a:ext cx="1130301" cy="1130301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900">
                <a:solidFill>
                  <a:srgbClr val="FFFFFF"/>
                </a:solidFill>
              </a:defRPr>
            </a:lvl1pPr>
          </a:lstStyle>
          <a:p>
            <a:r>
              <a:t>Shuffle</a:t>
            </a:r>
          </a:p>
        </p:txBody>
      </p:sp>
      <p:sp>
        <p:nvSpPr>
          <p:cNvPr id="853" name="连接线"/>
          <p:cNvSpPr/>
          <p:nvPr/>
        </p:nvSpPr>
        <p:spPr>
          <a:xfrm>
            <a:off x="11084760" y="5719576"/>
            <a:ext cx="2755359" cy="34613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40" y="8185"/>
                  <a:pt x="7640" y="15385"/>
                  <a:pt x="21600" y="21600"/>
                </a:cubicBezTo>
              </a:path>
            </a:pathLst>
          </a:custGeom>
          <a:ln w="889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854" name="连接线"/>
          <p:cNvSpPr/>
          <p:nvPr/>
        </p:nvSpPr>
        <p:spPr>
          <a:xfrm>
            <a:off x="12026356" y="4862635"/>
            <a:ext cx="181099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88900">
            <a:solidFill>
              <a:srgbClr val="000000"/>
            </a:solidFill>
            <a:prstDash val="sysDot"/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3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10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3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3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3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3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32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32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32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32" fill="hold" grpId="1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32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6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32" fill="hold" grpId="1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10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32" fill="hold" grpId="1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32" fill="hold" grpId="1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" presetClass="entr" presetSubtype="32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10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" presetClass="entr" presetSubtype="32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5"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32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0" dur="10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32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5"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6" grpId="4" animBg="1" advAuto="0"/>
      <p:bldP spid="797" grpId="5" animBg="1" advAuto="0"/>
      <p:bldP spid="807" grpId="7" animBg="1" advAuto="0"/>
      <p:bldP spid="808" grpId="14" animBg="1" advAuto="0"/>
      <p:bldP spid="809" grpId="18" animBg="1" advAuto="0"/>
      <p:bldP spid="819" grpId="21" animBg="1" advAuto="0"/>
      <p:bldP spid="820" grpId="22" animBg="1" advAuto="0"/>
      <p:bldP spid="821" grpId="20" animBg="1" advAuto="0"/>
      <p:bldP spid="822" grpId="23" animBg="1" advAuto="0"/>
      <p:bldP spid="826" grpId="1" animBg="1" advAuto="0"/>
      <p:bldP spid="827" grpId="2" animBg="1" advAuto="0"/>
      <p:bldP spid="828" grpId="3" animBg="1" advAuto="0"/>
      <p:bldP spid="829" grpId="6" animBg="1" advAuto="0"/>
      <p:bldP spid="831" grpId="8" animBg="1" advAuto="0"/>
      <p:bldP spid="832" grpId="10" animBg="1" advAuto="0"/>
      <p:bldP spid="834" grpId="12" animBg="1" advAuto="0"/>
      <p:bldP spid="835" grpId="17" animBg="1" advAuto="0"/>
      <p:bldP spid="836" grpId="11" animBg="1" advAuto="0"/>
      <p:bldP spid="839" grpId="19" animBg="1" advAuto="0"/>
      <p:bldP spid="841" grpId="15" animBg="1" advAuto="0"/>
      <p:bldP spid="842" grpId="16" animBg="1" advAuto="0"/>
      <p:bldP spid="846" grpId="9" animBg="1" advAuto="0"/>
      <p:bldP spid="847" grpId="13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矩形 矩形" descr="矩形 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89577" y="4422031"/>
            <a:ext cx="1347339" cy="1841131"/>
          </a:xfrm>
          <a:prstGeom prst="rect">
            <a:avLst/>
          </a:prstGeom>
        </p:spPr>
      </p:pic>
      <p:pic>
        <p:nvPicPr>
          <p:cNvPr id="968" name="矩形 矩形" descr="矩形 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77924" y="4422031"/>
            <a:ext cx="1347338" cy="1841131"/>
          </a:xfrm>
          <a:prstGeom prst="rect">
            <a:avLst/>
          </a:prstGeom>
        </p:spPr>
      </p:pic>
      <p:pic>
        <p:nvPicPr>
          <p:cNvPr id="970" name="矩形 矩形" descr="矩形 矩形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72146" y="3025117"/>
            <a:ext cx="2409881" cy="3262066"/>
          </a:xfrm>
          <a:prstGeom prst="rect">
            <a:avLst/>
          </a:prstGeom>
        </p:spPr>
      </p:pic>
      <p:pic>
        <p:nvPicPr>
          <p:cNvPr id="948" name="矩形 矩形" descr="矩形 矩形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23588" y="21694"/>
            <a:ext cx="2906853" cy="3262066"/>
          </a:xfrm>
          <a:prstGeom prst="rect">
            <a:avLst/>
          </a:prstGeom>
        </p:spPr>
      </p:pic>
      <p:pic>
        <p:nvPicPr>
          <p:cNvPr id="929" name="矩形 矩形" descr="矩形 矩形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85925" y="27294"/>
            <a:ext cx="2906853" cy="6744753"/>
          </a:xfrm>
          <a:prstGeom prst="rect">
            <a:avLst/>
          </a:prstGeom>
        </p:spPr>
      </p:pic>
      <p:pic>
        <p:nvPicPr>
          <p:cNvPr id="892" name="矩形 矩形" descr="矩形 矩形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71534" y="773086"/>
            <a:ext cx="1528708" cy="4685342"/>
          </a:xfrm>
          <a:prstGeom prst="rect">
            <a:avLst/>
          </a:prstGeom>
        </p:spPr>
      </p:pic>
      <p:pic>
        <p:nvPicPr>
          <p:cNvPr id="878" name="矩形 矩形" descr="矩形 矩形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51762" y="5007276"/>
            <a:ext cx="3105834" cy="8476123"/>
          </a:xfrm>
          <a:prstGeom prst="rect">
            <a:avLst/>
          </a:prstGeom>
        </p:spPr>
      </p:pic>
      <p:pic>
        <p:nvPicPr>
          <p:cNvPr id="856" name="图片 24" descr="图片 2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857" name="线条"/>
          <p:cNvSpPr/>
          <p:nvPr/>
        </p:nvSpPr>
        <p:spPr>
          <a:xfrm flipV="1">
            <a:off x="9075896" y="0"/>
            <a:ext cx="1" cy="13716000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58" name="客户端"/>
          <p:cNvSpPr txBox="1"/>
          <p:nvPr/>
        </p:nvSpPr>
        <p:spPr>
          <a:xfrm>
            <a:off x="7534264" y="50264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客户端</a:t>
            </a:r>
          </a:p>
        </p:txBody>
      </p:sp>
      <p:sp>
        <p:nvSpPr>
          <p:cNvPr id="859" name="服务端"/>
          <p:cNvSpPr txBox="1"/>
          <p:nvPr/>
        </p:nvSpPr>
        <p:spPr>
          <a:xfrm>
            <a:off x="9360227" y="50264"/>
            <a:ext cx="12573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服务端</a:t>
            </a:r>
          </a:p>
        </p:txBody>
      </p:sp>
      <p:sp>
        <p:nvSpPr>
          <p:cNvPr id="860" name="Rest服务"/>
          <p:cNvSpPr/>
          <p:nvPr/>
        </p:nvSpPr>
        <p:spPr>
          <a:xfrm>
            <a:off x="8128896" y="5388568"/>
            <a:ext cx="1893999" cy="968246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/>
            </a:lvl1pPr>
          </a:lstStyle>
          <a:p>
            <a:r>
              <a:t>Rest服务</a:t>
            </a:r>
          </a:p>
        </p:txBody>
      </p:sp>
      <p:grpSp>
        <p:nvGrpSpPr>
          <p:cNvPr id="863" name="1 import mars.tensor as mt…"/>
          <p:cNvGrpSpPr/>
          <p:nvPr/>
        </p:nvGrpSpPr>
        <p:grpSpPr>
          <a:xfrm>
            <a:off x="-679196" y="802172"/>
            <a:ext cx="9640794" cy="3571243"/>
            <a:chOff x="6350" y="-1"/>
            <a:chExt cx="9271815" cy="3571242"/>
          </a:xfrm>
        </p:grpSpPr>
        <p:sp>
          <p:nvSpPr>
            <p:cNvPr id="862" name="1 import mars.tensor as mt…"/>
            <p:cNvSpPr txBox="1"/>
            <p:nvPr/>
          </p:nvSpPr>
          <p:spPr>
            <a:xfrm>
              <a:off x="6350" y="6349"/>
              <a:ext cx="9265465" cy="3558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  1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mars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tensor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mt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  2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mars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dataframe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md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  3 </a:t>
              </a:r>
              <a:r>
                <a:rPr b="1">
                  <a:solidFill>
                    <a:srgbClr val="379A6A"/>
                  </a:solidFill>
                </a:rPr>
                <a:t>from</a:t>
              </a:r>
              <a:r>
                <a:t> mars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session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new_session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4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  5 </a:t>
              </a:r>
              <a:r>
                <a:rPr>
                  <a:solidFill>
                    <a:srgbClr val="021CA1"/>
                  </a:solidFill>
                </a:rPr>
                <a:t>new_session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'http://web:12345'</a:t>
              </a:r>
              <a:r>
                <a:rPr>
                  <a:solidFill>
                    <a:srgbClr val="7A7A7A"/>
                  </a:solidFill>
                </a:rPr>
                <a:t>).</a:t>
              </a:r>
              <a:r>
                <a:rPr>
                  <a:solidFill>
                    <a:srgbClr val="021CA1"/>
                  </a:solidFill>
                </a:rPr>
                <a:t>as_default</a:t>
              </a:r>
              <a:r>
                <a:rPr>
                  <a:solidFill>
                    <a:srgbClr val="7A7A7A"/>
                  </a:solidFill>
                </a:rPr>
                <a:t>()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6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  7 </a:t>
              </a:r>
              <a:r>
                <a:t>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rand</a:t>
              </a:r>
              <a:r>
                <a:rPr>
                  <a:solidFill>
                    <a:srgbClr val="7A7A7A"/>
                  </a:solidFill>
                </a:rPr>
                <a:t>((</a:t>
              </a:r>
              <a:r>
                <a:rPr>
                  <a:solidFill>
                    <a:srgbClr val="FF39A4"/>
                  </a:solidFill>
                </a:rPr>
                <a:t>10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10</a:t>
              </a:r>
              <a:r>
                <a:rPr>
                  <a:solidFill>
                    <a:srgbClr val="7A7A7A"/>
                  </a:solidFill>
                </a:rPr>
                <a:t>),</a:t>
              </a:r>
              <a:r>
                <a:t> chunk_size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FF39A4"/>
                  </a:solidFill>
                </a:rPr>
                <a:t>5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  8 </a:t>
              </a:r>
              <a:r>
                <a:rPr>
                  <a:solidFill>
                    <a:srgbClr val="000000"/>
                  </a:solidFill>
                </a:rPr>
                <a:t>df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md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DataFrame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a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  9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df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 b="1">
                  <a:solidFill>
                    <a:srgbClr val="379A6A"/>
                  </a:solidFill>
                </a:rPr>
                <a:t>sum</a:t>
              </a:r>
              <a:r>
                <a:rPr>
                  <a:solidFill>
                    <a:srgbClr val="7A7A7A"/>
                  </a:solidFill>
                </a:rPr>
                <a:t>().</a:t>
              </a:r>
              <a:r>
                <a:t>execute</a:t>
              </a:r>
              <a:r>
                <a:rPr>
                  <a:solidFill>
                    <a:srgbClr val="7A7A7A"/>
                  </a:solidFill>
                </a:rPr>
                <a:t>())</a:t>
              </a:r>
              <a:endParaRPr>
                <a:solidFill>
                  <a:srgbClr val="000000"/>
                </a:solidFill>
              </a:endParaRPr>
            </a:p>
          </p:txBody>
        </p:sp>
        <p:pic>
          <p:nvPicPr>
            <p:cNvPr id="861" name="1 import mars.tensor as mt…     1 import mars.tensor as mt&#10;    2 import mars.dataframe as md&#10;    3 from mars.session import new_session&#10;    4 &#10;    5 new_session('http://web:12345').as_default()&#10;    6 &#10;    7 a = mt.random.rand((10, 10), chunk_size=5)&#10;    8 df = md.DataFrame(a)&#10;    9 print(df.sum().execute())&#10;" descr="1 import mars.tensor as mt…     1 import mars.tensor as mt    2 import mars.dataframe as md    3 from mars.session import new_session    4     5 new_session('http://web:12345').as_default()    6     7 a = mt.random.rand((10, 10), chunk_size=5)    8 df = md.DataFrame(a)    9 print(df.sum().execute())"/>
            <p:cNvPicPr>
              <a:picLocks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59551" y="-1"/>
              <a:ext cx="8618614" cy="3571242"/>
            </a:xfrm>
            <a:prstGeom prst="rect">
              <a:avLst/>
            </a:prstGeom>
            <a:effectLst/>
          </p:spPr>
        </p:pic>
      </p:grpSp>
      <p:sp>
        <p:nvSpPr>
          <p:cNvPr id="864" name="Rand"/>
          <p:cNvSpPr/>
          <p:nvPr/>
        </p:nvSpPr>
        <p:spPr>
          <a:xfrm>
            <a:off x="3769576" y="11938594"/>
            <a:ext cx="1270206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r>
              <a:t>Rand</a:t>
            </a:r>
          </a:p>
        </p:txBody>
      </p:sp>
      <p:sp>
        <p:nvSpPr>
          <p:cNvPr id="865" name="TensorData"/>
          <p:cNvSpPr/>
          <p:nvPr/>
        </p:nvSpPr>
        <p:spPr>
          <a:xfrm>
            <a:off x="3343491" y="10749373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TensorData</a:t>
            </a:r>
          </a:p>
        </p:txBody>
      </p:sp>
      <p:sp>
        <p:nvSpPr>
          <p:cNvPr id="866" name="FromTensor"/>
          <p:cNvSpPr/>
          <p:nvPr/>
        </p:nvSpPr>
        <p:spPr>
          <a:xfrm>
            <a:off x="3769576" y="9258192"/>
            <a:ext cx="1270206" cy="1270205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867" name="DataFrameData"/>
          <p:cNvSpPr/>
          <p:nvPr/>
        </p:nvSpPr>
        <p:spPr>
          <a:xfrm>
            <a:off x="3343491" y="8068971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DataFrameData</a:t>
            </a:r>
          </a:p>
        </p:txBody>
      </p:sp>
      <p:sp>
        <p:nvSpPr>
          <p:cNvPr id="868" name="SUM"/>
          <p:cNvSpPr/>
          <p:nvPr/>
        </p:nvSpPr>
        <p:spPr>
          <a:xfrm>
            <a:off x="3769576" y="6577789"/>
            <a:ext cx="1270206" cy="1270206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869" name="SeriesData"/>
          <p:cNvSpPr/>
          <p:nvPr/>
        </p:nvSpPr>
        <p:spPr>
          <a:xfrm>
            <a:off x="3343491" y="5388568"/>
            <a:ext cx="2122376" cy="968246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SeriesData</a:t>
            </a:r>
          </a:p>
        </p:txBody>
      </p:sp>
      <p:cxnSp>
        <p:nvCxnSpPr>
          <p:cNvPr id="870" name="连接线"/>
          <p:cNvCxnSpPr>
            <a:cxnSpLocks/>
            <a:stCxn id="865" idx="0"/>
            <a:endCxn id="866" idx="4"/>
          </p:cNvCxnSpPr>
          <p:nvPr/>
        </p:nvCxnSpPr>
        <p:spPr>
          <a:xfrm flipV="1">
            <a:off x="4404679" y="10528397"/>
            <a:ext cx="0" cy="22097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71" name="连接线"/>
          <p:cNvCxnSpPr>
            <a:cxnSpLocks/>
            <a:stCxn id="866" idx="0"/>
            <a:endCxn id="867" idx="2"/>
          </p:cNvCxnSpPr>
          <p:nvPr/>
        </p:nvCxnSpPr>
        <p:spPr>
          <a:xfrm flipV="1">
            <a:off x="4404679" y="9037217"/>
            <a:ext cx="0" cy="22097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72" name="连接线"/>
          <p:cNvCxnSpPr>
            <a:cxnSpLocks/>
            <a:stCxn id="868" idx="0"/>
            <a:endCxn id="869" idx="2"/>
          </p:cNvCxnSpPr>
          <p:nvPr/>
        </p:nvCxnSpPr>
        <p:spPr>
          <a:xfrm flipV="1">
            <a:off x="4404679" y="6356814"/>
            <a:ext cx="0" cy="22097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73" name="连接线"/>
          <p:cNvCxnSpPr>
            <a:cxnSpLocks/>
            <a:stCxn id="867" idx="0"/>
            <a:endCxn id="868" idx="4"/>
          </p:cNvCxnSpPr>
          <p:nvPr/>
        </p:nvCxnSpPr>
        <p:spPr>
          <a:xfrm flipV="1">
            <a:off x="4404679" y="7847995"/>
            <a:ext cx="0" cy="22097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pic>
        <p:nvPicPr>
          <p:cNvPr id="1029" name="连接线" descr="连接线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945006" y="6344123"/>
            <a:ext cx="2868813" cy="2247525"/>
          </a:xfrm>
          <a:prstGeom prst="rect">
            <a:avLst/>
          </a:prstGeom>
        </p:spPr>
      </p:pic>
      <p:pic>
        <p:nvPicPr>
          <p:cNvPr id="1031" name="连接线" descr="连接线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249232" y="3718370"/>
            <a:ext cx="1335003" cy="1682899"/>
          </a:xfrm>
          <a:prstGeom prst="rect">
            <a:avLst/>
          </a:prstGeom>
        </p:spPr>
      </p:pic>
      <p:cxnSp>
        <p:nvCxnSpPr>
          <p:cNvPr id="876" name="连接线"/>
          <p:cNvCxnSpPr>
            <a:cxnSpLocks/>
            <a:stCxn id="896" idx="0"/>
            <a:endCxn id="897" idx="2"/>
          </p:cNvCxnSpPr>
          <p:nvPr/>
        </p:nvCxnSpPr>
        <p:spPr>
          <a:xfrm flipV="1">
            <a:off x="13371152" y="6055764"/>
            <a:ext cx="0" cy="8204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77" name="连接线"/>
          <p:cNvCxnSpPr>
            <a:cxnSpLocks/>
            <a:stCxn id="864" idx="0"/>
            <a:endCxn id="865" idx="2"/>
          </p:cNvCxnSpPr>
          <p:nvPr/>
        </p:nvCxnSpPr>
        <p:spPr>
          <a:xfrm flipV="1">
            <a:off x="4404679" y="11717619"/>
            <a:ext cx="0" cy="22097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880" name="序列化"/>
          <p:cNvSpPr txBox="1"/>
          <p:nvPr/>
        </p:nvSpPr>
        <p:spPr>
          <a:xfrm>
            <a:off x="7206339" y="7589622"/>
            <a:ext cx="10668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序列化</a:t>
            </a:r>
          </a:p>
        </p:txBody>
      </p:sp>
      <p:sp>
        <p:nvSpPr>
          <p:cNvPr id="881" name="Rand"/>
          <p:cNvSpPr/>
          <p:nvPr/>
        </p:nvSpPr>
        <p:spPr>
          <a:xfrm>
            <a:off x="11025946" y="4703841"/>
            <a:ext cx="619883" cy="619884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t>Rand</a:t>
            </a:r>
          </a:p>
        </p:txBody>
      </p:sp>
      <p:sp>
        <p:nvSpPr>
          <p:cNvPr id="882" name="TensorData"/>
          <p:cNvSpPr/>
          <p:nvPr/>
        </p:nvSpPr>
        <p:spPr>
          <a:xfrm>
            <a:off x="10818009" y="4003535"/>
            <a:ext cx="1035758" cy="472522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">
                <a:solidFill>
                  <a:srgbClr val="FFFFFF"/>
                </a:solidFill>
              </a:defRPr>
            </a:lvl1pPr>
          </a:lstStyle>
          <a:p>
            <a:r>
              <a:t>TensorData</a:t>
            </a:r>
          </a:p>
        </p:txBody>
      </p:sp>
      <p:sp>
        <p:nvSpPr>
          <p:cNvPr id="883" name="FromTensor"/>
          <p:cNvSpPr/>
          <p:nvPr/>
        </p:nvSpPr>
        <p:spPr>
          <a:xfrm>
            <a:off x="11025946" y="3153248"/>
            <a:ext cx="619883" cy="619884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884" name="DataFrameData"/>
          <p:cNvSpPr/>
          <p:nvPr/>
        </p:nvSpPr>
        <p:spPr>
          <a:xfrm>
            <a:off x="10818009" y="2452942"/>
            <a:ext cx="1035758" cy="472522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DataFrameData</a:t>
            </a:r>
          </a:p>
        </p:txBody>
      </p:sp>
      <p:sp>
        <p:nvSpPr>
          <p:cNvPr id="885" name="SUM"/>
          <p:cNvSpPr/>
          <p:nvPr/>
        </p:nvSpPr>
        <p:spPr>
          <a:xfrm>
            <a:off x="11025946" y="1635623"/>
            <a:ext cx="619883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886" name="SeriesData"/>
          <p:cNvSpPr/>
          <p:nvPr/>
        </p:nvSpPr>
        <p:spPr>
          <a:xfrm>
            <a:off x="10818009" y="965665"/>
            <a:ext cx="1035758" cy="472522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">
                <a:solidFill>
                  <a:srgbClr val="FFFFFF"/>
                </a:solidFill>
              </a:defRPr>
            </a:lvl1pPr>
          </a:lstStyle>
          <a:p>
            <a:r>
              <a:t>SeriesData</a:t>
            </a:r>
          </a:p>
        </p:txBody>
      </p:sp>
      <p:cxnSp>
        <p:nvCxnSpPr>
          <p:cNvPr id="887" name="连接线"/>
          <p:cNvCxnSpPr>
            <a:cxnSpLocks/>
            <a:stCxn id="882" idx="0"/>
            <a:endCxn id="883" idx="4"/>
          </p:cNvCxnSpPr>
          <p:nvPr/>
        </p:nvCxnSpPr>
        <p:spPr>
          <a:xfrm flipV="1">
            <a:off x="11335888" y="3773132"/>
            <a:ext cx="0" cy="23040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88" name="连接线"/>
          <p:cNvCxnSpPr>
            <a:cxnSpLocks/>
            <a:stCxn id="883" idx="0"/>
            <a:endCxn id="884" idx="2"/>
          </p:cNvCxnSpPr>
          <p:nvPr/>
        </p:nvCxnSpPr>
        <p:spPr>
          <a:xfrm flipV="1">
            <a:off x="11335888" y="2925464"/>
            <a:ext cx="0" cy="22778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89" name="连接线"/>
          <p:cNvCxnSpPr>
            <a:cxnSpLocks/>
            <a:stCxn id="885" idx="0"/>
            <a:endCxn id="886" idx="2"/>
          </p:cNvCxnSpPr>
          <p:nvPr/>
        </p:nvCxnSpPr>
        <p:spPr>
          <a:xfrm flipV="1">
            <a:off x="11335888" y="1438187"/>
            <a:ext cx="0" cy="19743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90" name="连接线"/>
          <p:cNvCxnSpPr>
            <a:cxnSpLocks/>
            <a:stCxn id="884" idx="0"/>
            <a:endCxn id="885" idx="4"/>
          </p:cNvCxnSpPr>
          <p:nvPr/>
        </p:nvCxnSpPr>
        <p:spPr>
          <a:xfrm flipV="1">
            <a:off x="11335888" y="2255506"/>
            <a:ext cx="0" cy="19743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891" name="连接线"/>
          <p:cNvCxnSpPr>
            <a:cxnSpLocks/>
            <a:stCxn id="881" idx="0"/>
            <a:endCxn id="882" idx="2"/>
          </p:cNvCxnSpPr>
          <p:nvPr/>
        </p:nvCxnSpPr>
        <p:spPr>
          <a:xfrm flipV="1">
            <a:off x="11335888" y="4476057"/>
            <a:ext cx="0" cy="22778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894" name="线条"/>
          <p:cNvSpPr/>
          <p:nvPr/>
        </p:nvSpPr>
        <p:spPr>
          <a:xfrm>
            <a:off x="9064378" y="6858000"/>
            <a:ext cx="15265118" cy="0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95" name="反序列化"/>
          <p:cNvSpPr txBox="1"/>
          <p:nvPr/>
        </p:nvSpPr>
        <p:spPr>
          <a:xfrm>
            <a:off x="9112636" y="3798403"/>
            <a:ext cx="1384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反序列化</a:t>
            </a:r>
          </a:p>
        </p:txBody>
      </p:sp>
      <p:sp>
        <p:nvSpPr>
          <p:cNvPr id="896" name="Rand"/>
          <p:cNvSpPr/>
          <p:nvPr/>
        </p:nvSpPr>
        <p:spPr>
          <a:xfrm>
            <a:off x="13061210" y="6137805"/>
            <a:ext cx="619884" cy="619884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t>Rand</a:t>
            </a:r>
          </a:p>
        </p:txBody>
      </p:sp>
      <p:sp>
        <p:nvSpPr>
          <p:cNvPr id="897" name="TensorChunkData"/>
          <p:cNvSpPr/>
          <p:nvPr/>
        </p:nvSpPr>
        <p:spPr>
          <a:xfrm>
            <a:off x="12853273" y="5435881"/>
            <a:ext cx="1035758" cy="619883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">
                <a:solidFill>
                  <a:srgbClr val="FFFFFF"/>
                </a:solidFill>
              </a:defRPr>
            </a:lvl1pPr>
          </a:lstStyle>
          <a:p>
            <a:r>
              <a:t>TensorChunkData</a:t>
            </a:r>
          </a:p>
        </p:txBody>
      </p:sp>
      <p:sp>
        <p:nvSpPr>
          <p:cNvPr id="898" name="FromTensor"/>
          <p:cNvSpPr/>
          <p:nvPr/>
        </p:nvSpPr>
        <p:spPr>
          <a:xfrm>
            <a:off x="13061210" y="4741087"/>
            <a:ext cx="619884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899" name="DataFrameChunkData"/>
          <p:cNvSpPr/>
          <p:nvPr/>
        </p:nvSpPr>
        <p:spPr>
          <a:xfrm>
            <a:off x="12853273" y="4047202"/>
            <a:ext cx="1035758" cy="619883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DataFrameChunkData</a:t>
            </a:r>
          </a:p>
        </p:txBody>
      </p:sp>
      <p:sp>
        <p:nvSpPr>
          <p:cNvPr id="900" name="SUM"/>
          <p:cNvSpPr/>
          <p:nvPr/>
        </p:nvSpPr>
        <p:spPr>
          <a:xfrm>
            <a:off x="13033968" y="3330919"/>
            <a:ext cx="619884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901" name="DataFrameChunkData"/>
          <p:cNvSpPr/>
          <p:nvPr/>
        </p:nvSpPr>
        <p:spPr>
          <a:xfrm>
            <a:off x="12826031" y="2614636"/>
            <a:ext cx="1035758" cy="619883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DataFrameChunkData</a:t>
            </a:r>
          </a:p>
        </p:txBody>
      </p:sp>
      <p:sp>
        <p:nvSpPr>
          <p:cNvPr id="902" name="Rand"/>
          <p:cNvSpPr/>
          <p:nvPr/>
        </p:nvSpPr>
        <p:spPr>
          <a:xfrm>
            <a:off x="14587579" y="6152164"/>
            <a:ext cx="619883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t>Rand</a:t>
            </a:r>
          </a:p>
        </p:txBody>
      </p:sp>
      <p:sp>
        <p:nvSpPr>
          <p:cNvPr id="903" name="TensorChunkData"/>
          <p:cNvSpPr/>
          <p:nvPr/>
        </p:nvSpPr>
        <p:spPr>
          <a:xfrm>
            <a:off x="14379641" y="5458279"/>
            <a:ext cx="1035758" cy="619884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300">
                <a:solidFill>
                  <a:srgbClr val="FFFFFF"/>
                </a:solidFill>
              </a:defRPr>
            </a:lvl1pPr>
          </a:lstStyle>
          <a:p>
            <a:r>
              <a:t>TensorChunkData</a:t>
            </a:r>
          </a:p>
        </p:txBody>
      </p:sp>
      <p:sp>
        <p:nvSpPr>
          <p:cNvPr id="904" name="FromTensor"/>
          <p:cNvSpPr/>
          <p:nvPr/>
        </p:nvSpPr>
        <p:spPr>
          <a:xfrm>
            <a:off x="14587579" y="4763485"/>
            <a:ext cx="619883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FromTensor</a:t>
            </a:r>
          </a:p>
        </p:txBody>
      </p:sp>
      <p:sp>
        <p:nvSpPr>
          <p:cNvPr id="905" name="DataFrameChunkData"/>
          <p:cNvSpPr/>
          <p:nvPr/>
        </p:nvSpPr>
        <p:spPr>
          <a:xfrm>
            <a:off x="14379641" y="4047202"/>
            <a:ext cx="1035758" cy="619883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DataFrameChunkData</a:t>
            </a:r>
          </a:p>
        </p:txBody>
      </p:sp>
      <p:sp>
        <p:nvSpPr>
          <p:cNvPr id="906" name="SUM"/>
          <p:cNvSpPr/>
          <p:nvPr/>
        </p:nvSpPr>
        <p:spPr>
          <a:xfrm>
            <a:off x="14587579" y="3330919"/>
            <a:ext cx="619883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907" name="DataFrameChunkData"/>
          <p:cNvSpPr/>
          <p:nvPr/>
        </p:nvSpPr>
        <p:spPr>
          <a:xfrm>
            <a:off x="14379641" y="2613727"/>
            <a:ext cx="1035758" cy="619883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DataFrameChunkData</a:t>
            </a:r>
          </a:p>
        </p:txBody>
      </p:sp>
      <p:sp>
        <p:nvSpPr>
          <p:cNvPr id="908" name="Concat"/>
          <p:cNvSpPr/>
          <p:nvPr/>
        </p:nvSpPr>
        <p:spPr>
          <a:xfrm>
            <a:off x="13829410" y="2026518"/>
            <a:ext cx="619883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r>
              <a:t>Concat</a:t>
            </a:r>
          </a:p>
        </p:txBody>
      </p:sp>
      <p:sp>
        <p:nvSpPr>
          <p:cNvPr id="909" name="DataFrameChunkData"/>
          <p:cNvSpPr/>
          <p:nvPr/>
        </p:nvSpPr>
        <p:spPr>
          <a:xfrm>
            <a:off x="13621473" y="1342785"/>
            <a:ext cx="1035759" cy="619883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DataFrameChunkData</a:t>
            </a:r>
          </a:p>
        </p:txBody>
      </p:sp>
      <p:sp>
        <p:nvSpPr>
          <p:cNvPr id="910" name="SUM"/>
          <p:cNvSpPr/>
          <p:nvPr/>
        </p:nvSpPr>
        <p:spPr>
          <a:xfrm>
            <a:off x="13829410" y="659052"/>
            <a:ext cx="619883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t>SUM</a:t>
            </a:r>
          </a:p>
        </p:txBody>
      </p:sp>
      <p:sp>
        <p:nvSpPr>
          <p:cNvPr id="911" name="SeriesChunkData"/>
          <p:cNvSpPr/>
          <p:nvPr/>
        </p:nvSpPr>
        <p:spPr>
          <a:xfrm>
            <a:off x="13621473" y="51265"/>
            <a:ext cx="1035759" cy="472522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SeriesChunkData</a:t>
            </a:r>
          </a:p>
        </p:txBody>
      </p:sp>
      <p:cxnSp>
        <p:nvCxnSpPr>
          <p:cNvPr id="912" name="连接线"/>
          <p:cNvCxnSpPr>
            <a:cxnSpLocks/>
            <a:stCxn id="902" idx="0"/>
            <a:endCxn id="903" idx="2"/>
          </p:cNvCxnSpPr>
          <p:nvPr/>
        </p:nvCxnSpPr>
        <p:spPr>
          <a:xfrm flipH="1" flipV="1">
            <a:off x="14897520" y="6078163"/>
            <a:ext cx="1" cy="7400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13" name="连接线"/>
          <p:cNvCxnSpPr>
            <a:cxnSpLocks/>
            <a:stCxn id="897" idx="0"/>
            <a:endCxn id="898" idx="4"/>
          </p:cNvCxnSpPr>
          <p:nvPr/>
        </p:nvCxnSpPr>
        <p:spPr>
          <a:xfrm flipV="1">
            <a:off x="13371152" y="5360970"/>
            <a:ext cx="0" cy="7491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14" name="连接线"/>
          <p:cNvCxnSpPr>
            <a:cxnSpLocks/>
            <a:stCxn id="903" idx="0"/>
            <a:endCxn id="904" idx="4"/>
          </p:cNvCxnSpPr>
          <p:nvPr/>
        </p:nvCxnSpPr>
        <p:spPr>
          <a:xfrm flipV="1">
            <a:off x="14897520" y="5383368"/>
            <a:ext cx="1" cy="74911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15" name="连接线"/>
          <p:cNvCxnSpPr>
            <a:cxnSpLocks/>
            <a:stCxn id="898" idx="0"/>
            <a:endCxn id="899" idx="2"/>
          </p:cNvCxnSpPr>
          <p:nvPr/>
        </p:nvCxnSpPr>
        <p:spPr>
          <a:xfrm flipV="1">
            <a:off x="13371152" y="4667085"/>
            <a:ext cx="0" cy="74002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16" name="连接线"/>
          <p:cNvCxnSpPr>
            <a:cxnSpLocks/>
            <a:stCxn id="904" idx="0"/>
            <a:endCxn id="905" idx="2"/>
          </p:cNvCxnSpPr>
          <p:nvPr/>
        </p:nvCxnSpPr>
        <p:spPr>
          <a:xfrm flipH="1" flipV="1">
            <a:off x="14897520" y="4667085"/>
            <a:ext cx="1" cy="9640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17" name="连接线"/>
          <p:cNvCxnSpPr>
            <a:cxnSpLocks/>
            <a:stCxn id="899" idx="0"/>
            <a:endCxn id="900" idx="4"/>
          </p:cNvCxnSpPr>
          <p:nvPr/>
        </p:nvCxnSpPr>
        <p:spPr>
          <a:xfrm flipH="1" flipV="1">
            <a:off x="13343910" y="3950802"/>
            <a:ext cx="27242" cy="9640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18" name="连接线"/>
          <p:cNvCxnSpPr>
            <a:cxnSpLocks/>
            <a:stCxn id="906" idx="0"/>
            <a:endCxn id="907" idx="2"/>
          </p:cNvCxnSpPr>
          <p:nvPr/>
        </p:nvCxnSpPr>
        <p:spPr>
          <a:xfrm flipH="1" flipV="1">
            <a:off x="14897520" y="3233610"/>
            <a:ext cx="1" cy="97309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19" name="连接线"/>
          <p:cNvCxnSpPr>
            <a:cxnSpLocks/>
            <a:stCxn id="901" idx="0"/>
            <a:endCxn id="908" idx="3"/>
          </p:cNvCxnSpPr>
          <p:nvPr/>
        </p:nvCxnSpPr>
        <p:spPr>
          <a:xfrm flipV="1">
            <a:off x="13343910" y="2555621"/>
            <a:ext cx="576280" cy="5901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20" name="连接线"/>
          <p:cNvCxnSpPr>
            <a:cxnSpLocks/>
            <a:stCxn id="905" idx="0"/>
            <a:endCxn id="906" idx="4"/>
          </p:cNvCxnSpPr>
          <p:nvPr/>
        </p:nvCxnSpPr>
        <p:spPr>
          <a:xfrm flipV="1">
            <a:off x="14897520" y="3950802"/>
            <a:ext cx="1" cy="9640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21" name="连接线"/>
          <p:cNvCxnSpPr>
            <a:cxnSpLocks/>
            <a:stCxn id="907" idx="0"/>
            <a:endCxn id="908" idx="5"/>
          </p:cNvCxnSpPr>
          <p:nvPr/>
        </p:nvCxnSpPr>
        <p:spPr>
          <a:xfrm flipH="1" flipV="1">
            <a:off x="14358513" y="2555621"/>
            <a:ext cx="539007" cy="5810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22" name="连接线"/>
          <p:cNvCxnSpPr>
            <a:cxnSpLocks/>
            <a:stCxn id="900" idx="0"/>
            <a:endCxn id="901" idx="2"/>
          </p:cNvCxnSpPr>
          <p:nvPr/>
        </p:nvCxnSpPr>
        <p:spPr>
          <a:xfrm flipV="1">
            <a:off x="13343910" y="3234519"/>
            <a:ext cx="0" cy="9640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23" name="连接线"/>
          <p:cNvCxnSpPr>
            <a:cxnSpLocks/>
            <a:stCxn id="908" idx="0"/>
            <a:endCxn id="909" idx="2"/>
          </p:cNvCxnSpPr>
          <p:nvPr/>
        </p:nvCxnSpPr>
        <p:spPr>
          <a:xfrm flipV="1">
            <a:off x="14139352" y="1962668"/>
            <a:ext cx="1" cy="6385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24" name="连接线"/>
          <p:cNvCxnSpPr>
            <a:cxnSpLocks/>
            <a:stCxn id="909" idx="0"/>
            <a:endCxn id="910" idx="4"/>
          </p:cNvCxnSpPr>
          <p:nvPr/>
        </p:nvCxnSpPr>
        <p:spPr>
          <a:xfrm flipH="1" flipV="1">
            <a:off x="14139352" y="1278935"/>
            <a:ext cx="1" cy="63850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25" name="连接线"/>
          <p:cNvCxnSpPr>
            <a:cxnSpLocks/>
            <a:stCxn id="910" idx="0"/>
            <a:endCxn id="911" idx="2"/>
          </p:cNvCxnSpPr>
          <p:nvPr/>
        </p:nvCxnSpPr>
        <p:spPr>
          <a:xfrm flipV="1">
            <a:off x="14139352" y="523787"/>
            <a:ext cx="1" cy="13526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pic>
        <p:nvPicPr>
          <p:cNvPr id="1033" name="连接线" descr="连接线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087597" y="3179638"/>
            <a:ext cx="611029" cy="123829"/>
          </a:xfrm>
          <a:prstGeom prst="rect">
            <a:avLst/>
          </a:prstGeom>
        </p:spPr>
      </p:pic>
      <p:cxnSp>
        <p:nvCxnSpPr>
          <p:cNvPr id="927" name="连接线"/>
          <p:cNvCxnSpPr>
            <a:cxnSpLocks/>
            <a:stCxn id="933" idx="0"/>
            <a:endCxn id="935" idx="2"/>
          </p:cNvCxnSpPr>
          <p:nvPr/>
        </p:nvCxnSpPr>
        <p:spPr>
          <a:xfrm flipH="1" flipV="1">
            <a:off x="18637374" y="2315412"/>
            <a:ext cx="1" cy="9058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28" name="连接线"/>
          <p:cNvCxnSpPr>
            <a:cxnSpLocks/>
            <a:stCxn id="935" idx="0"/>
            <a:endCxn id="936" idx="5"/>
          </p:cNvCxnSpPr>
          <p:nvPr/>
        </p:nvCxnSpPr>
        <p:spPr>
          <a:xfrm flipH="1" flipV="1">
            <a:off x="18113064" y="1480993"/>
            <a:ext cx="524310" cy="21453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931" name="Tile"/>
          <p:cNvSpPr txBox="1"/>
          <p:nvPr/>
        </p:nvSpPr>
        <p:spPr>
          <a:xfrm>
            <a:off x="12012067" y="2683277"/>
            <a:ext cx="65566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Tile</a:t>
            </a:r>
          </a:p>
        </p:txBody>
      </p:sp>
      <p:sp>
        <p:nvSpPr>
          <p:cNvPr id="932" name="Compose"/>
          <p:cNvSpPr/>
          <p:nvPr/>
        </p:nvSpPr>
        <p:spPr>
          <a:xfrm>
            <a:off x="16811094" y="2405996"/>
            <a:ext cx="619884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Compose</a:t>
            </a:r>
          </a:p>
        </p:txBody>
      </p:sp>
      <p:sp>
        <p:nvSpPr>
          <p:cNvPr id="933" name="Compose"/>
          <p:cNvSpPr/>
          <p:nvPr/>
        </p:nvSpPr>
        <p:spPr>
          <a:xfrm>
            <a:off x="18327433" y="2405996"/>
            <a:ext cx="619883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Compose</a:t>
            </a:r>
          </a:p>
        </p:txBody>
      </p:sp>
      <p:sp>
        <p:nvSpPr>
          <p:cNvPr id="934" name="DataFrameChunkData"/>
          <p:cNvSpPr/>
          <p:nvPr/>
        </p:nvSpPr>
        <p:spPr>
          <a:xfrm>
            <a:off x="16603157" y="1695528"/>
            <a:ext cx="1035758" cy="619884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DataFrameChunkData</a:t>
            </a:r>
          </a:p>
        </p:txBody>
      </p:sp>
      <p:sp>
        <p:nvSpPr>
          <p:cNvPr id="935" name="DataFrameChunkData"/>
          <p:cNvSpPr/>
          <p:nvPr/>
        </p:nvSpPr>
        <p:spPr>
          <a:xfrm>
            <a:off x="18119495" y="1695528"/>
            <a:ext cx="1035758" cy="619884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DataFrameChunkData</a:t>
            </a:r>
          </a:p>
        </p:txBody>
      </p:sp>
      <p:sp>
        <p:nvSpPr>
          <p:cNvPr id="936" name="Compose"/>
          <p:cNvSpPr/>
          <p:nvPr/>
        </p:nvSpPr>
        <p:spPr>
          <a:xfrm>
            <a:off x="17583960" y="951890"/>
            <a:ext cx="619884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Compose</a:t>
            </a:r>
          </a:p>
        </p:txBody>
      </p:sp>
      <p:sp>
        <p:nvSpPr>
          <p:cNvPr id="937" name="SeriesChunkData"/>
          <p:cNvSpPr/>
          <p:nvPr/>
        </p:nvSpPr>
        <p:spPr>
          <a:xfrm>
            <a:off x="17376023" y="281932"/>
            <a:ext cx="1035758" cy="472522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SeriesChunkData</a:t>
            </a:r>
          </a:p>
        </p:txBody>
      </p:sp>
      <p:cxnSp>
        <p:nvCxnSpPr>
          <p:cNvPr id="938" name="连接线"/>
          <p:cNvCxnSpPr>
            <a:cxnSpLocks/>
            <a:stCxn id="934" idx="0"/>
            <a:endCxn id="936" idx="3"/>
          </p:cNvCxnSpPr>
          <p:nvPr/>
        </p:nvCxnSpPr>
        <p:spPr>
          <a:xfrm flipV="1">
            <a:off x="17121036" y="1480993"/>
            <a:ext cx="553704" cy="21453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39" name="连接线"/>
          <p:cNvCxnSpPr>
            <a:cxnSpLocks/>
            <a:stCxn id="951" idx="0"/>
            <a:endCxn id="952" idx="2"/>
          </p:cNvCxnSpPr>
          <p:nvPr/>
        </p:nvCxnSpPr>
        <p:spPr>
          <a:xfrm flipV="1">
            <a:off x="16763247" y="5297305"/>
            <a:ext cx="0" cy="9058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pic>
        <p:nvPicPr>
          <p:cNvPr id="1035" name="连接线" descr="连接线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240393" y="4347854"/>
            <a:ext cx="218459" cy="684823"/>
          </a:xfrm>
          <a:prstGeom prst="rect">
            <a:avLst/>
          </a:prstGeom>
        </p:spPr>
      </p:pic>
      <p:cxnSp>
        <p:nvCxnSpPr>
          <p:cNvPr id="941" name="连接线"/>
          <p:cNvCxnSpPr>
            <a:cxnSpLocks/>
            <a:stCxn id="953" idx="0"/>
            <a:endCxn id="954" idx="2"/>
          </p:cNvCxnSpPr>
          <p:nvPr/>
        </p:nvCxnSpPr>
        <p:spPr>
          <a:xfrm flipH="1" flipV="1">
            <a:off x="18451593" y="5297305"/>
            <a:ext cx="1" cy="90583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pic>
        <p:nvPicPr>
          <p:cNvPr id="1037" name="连接线" descr="连接线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5579938" y="2317870"/>
            <a:ext cx="856351" cy="415250"/>
          </a:xfrm>
          <a:prstGeom prst="rect">
            <a:avLst/>
          </a:prstGeom>
        </p:spPr>
      </p:pic>
      <p:cxnSp>
        <p:nvCxnSpPr>
          <p:cNvPr id="943" name="连接线"/>
          <p:cNvCxnSpPr>
            <a:cxnSpLocks/>
            <a:stCxn id="936" idx="0"/>
            <a:endCxn id="937" idx="2"/>
          </p:cNvCxnSpPr>
          <p:nvPr/>
        </p:nvCxnSpPr>
        <p:spPr>
          <a:xfrm flipV="1">
            <a:off x="17893902" y="754454"/>
            <a:ext cx="0" cy="197436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pic>
        <p:nvPicPr>
          <p:cNvPr id="1039" name="连接线" descr="连接线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118271" y="3270909"/>
            <a:ext cx="234693" cy="1163823"/>
          </a:xfrm>
          <a:prstGeom prst="rect">
            <a:avLst/>
          </a:prstGeom>
        </p:spPr>
      </p:pic>
      <p:pic>
        <p:nvPicPr>
          <p:cNvPr id="1041" name="连接线" descr="连接线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7013447" y="3270909"/>
            <a:ext cx="383994" cy="1163823"/>
          </a:xfrm>
          <a:prstGeom prst="rect">
            <a:avLst/>
          </a:prstGeom>
        </p:spPr>
      </p:pic>
      <p:cxnSp>
        <p:nvCxnSpPr>
          <p:cNvPr id="946" name="连接线"/>
          <p:cNvCxnSpPr>
            <a:cxnSpLocks/>
            <a:stCxn id="959" idx="0"/>
            <a:endCxn id="960" idx="2"/>
          </p:cNvCxnSpPr>
          <p:nvPr/>
        </p:nvCxnSpPr>
        <p:spPr>
          <a:xfrm flipV="1">
            <a:off x="20977086" y="3773284"/>
            <a:ext cx="0" cy="197435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47" name="连接线"/>
          <p:cNvCxnSpPr>
            <a:cxnSpLocks/>
            <a:stCxn id="932" idx="0"/>
            <a:endCxn id="934" idx="2"/>
          </p:cNvCxnSpPr>
          <p:nvPr/>
        </p:nvCxnSpPr>
        <p:spPr>
          <a:xfrm flipV="1">
            <a:off x="17121036" y="2315412"/>
            <a:ext cx="0" cy="9058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950" name="Fuse"/>
          <p:cNvSpPr txBox="1"/>
          <p:nvPr/>
        </p:nvSpPr>
        <p:spPr>
          <a:xfrm>
            <a:off x="15670297" y="1913215"/>
            <a:ext cx="85534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Fuse</a:t>
            </a:r>
          </a:p>
        </p:txBody>
      </p:sp>
      <p:sp>
        <p:nvSpPr>
          <p:cNvPr id="951" name="Compose"/>
          <p:cNvSpPr/>
          <p:nvPr/>
        </p:nvSpPr>
        <p:spPr>
          <a:xfrm>
            <a:off x="16453305" y="5387888"/>
            <a:ext cx="619884" cy="619884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Compose</a:t>
            </a:r>
          </a:p>
        </p:txBody>
      </p:sp>
      <p:sp>
        <p:nvSpPr>
          <p:cNvPr id="952" name="DataFrameChunkData"/>
          <p:cNvSpPr/>
          <p:nvPr/>
        </p:nvSpPr>
        <p:spPr>
          <a:xfrm>
            <a:off x="16245368" y="4677421"/>
            <a:ext cx="1035758" cy="619884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DataFrameChunkData</a:t>
            </a:r>
          </a:p>
        </p:txBody>
      </p:sp>
      <p:sp>
        <p:nvSpPr>
          <p:cNvPr id="953" name="Compose"/>
          <p:cNvSpPr/>
          <p:nvPr/>
        </p:nvSpPr>
        <p:spPr>
          <a:xfrm>
            <a:off x="18141652" y="5387888"/>
            <a:ext cx="619883" cy="619884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Compose</a:t>
            </a:r>
          </a:p>
        </p:txBody>
      </p:sp>
      <p:sp>
        <p:nvSpPr>
          <p:cNvPr id="954" name="DataFrameChunkData"/>
          <p:cNvSpPr/>
          <p:nvPr/>
        </p:nvSpPr>
        <p:spPr>
          <a:xfrm>
            <a:off x="17933714" y="4677421"/>
            <a:ext cx="1035758" cy="619884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DataFrameChunkData</a:t>
            </a:r>
          </a:p>
        </p:txBody>
      </p:sp>
      <p:sp>
        <p:nvSpPr>
          <p:cNvPr id="955" name="Fetch"/>
          <p:cNvSpPr/>
          <p:nvPr/>
        </p:nvSpPr>
        <p:spPr>
          <a:xfrm>
            <a:off x="20137519" y="5449009"/>
            <a:ext cx="619884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Fetch</a:t>
            </a:r>
          </a:p>
        </p:txBody>
      </p:sp>
      <p:sp>
        <p:nvSpPr>
          <p:cNvPr id="956" name="DataFrameChunkData"/>
          <p:cNvSpPr/>
          <p:nvPr/>
        </p:nvSpPr>
        <p:spPr>
          <a:xfrm>
            <a:off x="19929581" y="4738541"/>
            <a:ext cx="1035759" cy="619884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DataFrameChunkData</a:t>
            </a:r>
          </a:p>
        </p:txBody>
      </p:sp>
      <p:sp>
        <p:nvSpPr>
          <p:cNvPr id="957" name="Fetch"/>
          <p:cNvSpPr/>
          <p:nvPr/>
        </p:nvSpPr>
        <p:spPr>
          <a:xfrm>
            <a:off x="21228643" y="5449009"/>
            <a:ext cx="619884" cy="619883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Fetch</a:t>
            </a:r>
          </a:p>
        </p:txBody>
      </p:sp>
      <p:sp>
        <p:nvSpPr>
          <p:cNvPr id="958" name="DataFrameChunkData"/>
          <p:cNvSpPr/>
          <p:nvPr/>
        </p:nvSpPr>
        <p:spPr>
          <a:xfrm>
            <a:off x="21020706" y="4738541"/>
            <a:ext cx="1035758" cy="619884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DataFrameChunkData</a:t>
            </a:r>
          </a:p>
        </p:txBody>
      </p:sp>
      <p:sp>
        <p:nvSpPr>
          <p:cNvPr id="959" name="Compose"/>
          <p:cNvSpPr/>
          <p:nvPr/>
        </p:nvSpPr>
        <p:spPr>
          <a:xfrm>
            <a:off x="20667144" y="3970719"/>
            <a:ext cx="619884" cy="619884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Compose</a:t>
            </a:r>
          </a:p>
        </p:txBody>
      </p:sp>
      <p:sp>
        <p:nvSpPr>
          <p:cNvPr id="960" name="SeriesChunkData"/>
          <p:cNvSpPr/>
          <p:nvPr/>
        </p:nvSpPr>
        <p:spPr>
          <a:xfrm>
            <a:off x="20459207" y="3300762"/>
            <a:ext cx="1035758" cy="472522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SeriesChunkData</a:t>
            </a:r>
          </a:p>
        </p:txBody>
      </p:sp>
      <p:cxnSp>
        <p:nvCxnSpPr>
          <p:cNvPr id="961" name="连接线"/>
          <p:cNvCxnSpPr>
            <a:cxnSpLocks/>
            <a:stCxn id="955" idx="0"/>
            <a:endCxn id="956" idx="2"/>
          </p:cNvCxnSpPr>
          <p:nvPr/>
        </p:nvCxnSpPr>
        <p:spPr>
          <a:xfrm flipV="1">
            <a:off x="20447461" y="5358425"/>
            <a:ext cx="0" cy="9058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62" name="连接线"/>
          <p:cNvCxnSpPr>
            <a:cxnSpLocks/>
            <a:stCxn id="957" idx="0"/>
            <a:endCxn id="958" idx="2"/>
          </p:cNvCxnSpPr>
          <p:nvPr/>
        </p:nvCxnSpPr>
        <p:spPr>
          <a:xfrm flipV="1">
            <a:off x="21538585" y="5358425"/>
            <a:ext cx="0" cy="90584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pic>
        <p:nvPicPr>
          <p:cNvPr id="1043" name="连接线" descr="连接线"/>
          <p:cNvPicPr>
            <a:picLocks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9317600" y="3048004"/>
            <a:ext cx="467247" cy="453472"/>
          </a:xfrm>
          <a:prstGeom prst="rect">
            <a:avLst/>
          </a:prstGeom>
        </p:spPr>
      </p:pic>
      <p:cxnSp>
        <p:nvCxnSpPr>
          <p:cNvPr id="964" name="连接线"/>
          <p:cNvCxnSpPr>
            <a:cxnSpLocks/>
            <a:stCxn id="958" idx="0"/>
            <a:endCxn id="959" idx="5"/>
          </p:cNvCxnSpPr>
          <p:nvPr/>
        </p:nvCxnSpPr>
        <p:spPr>
          <a:xfrm flipH="1" flipV="1">
            <a:off x="21196248" y="4499823"/>
            <a:ext cx="342337" cy="238718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965" name="连接线"/>
          <p:cNvCxnSpPr>
            <a:cxnSpLocks/>
            <a:stCxn id="956" idx="0"/>
            <a:endCxn id="959" idx="3"/>
          </p:cNvCxnSpPr>
          <p:nvPr/>
        </p:nvCxnSpPr>
        <p:spPr>
          <a:xfrm flipV="1">
            <a:off x="20447461" y="4499823"/>
            <a:ext cx="310463" cy="238718"/>
          </a:xfrm>
          <a:prstGeom prst="straightConnector1">
            <a:avLst/>
          </a:prstGeom>
          <a:ln w="25400" cap="rnd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972" name="Schedulers"/>
          <p:cNvSpPr txBox="1"/>
          <p:nvPr/>
        </p:nvSpPr>
        <p:spPr>
          <a:xfrm>
            <a:off x="22321108" y="6320553"/>
            <a:ext cx="182598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Schedulers</a:t>
            </a:r>
          </a:p>
        </p:txBody>
      </p:sp>
      <p:sp>
        <p:nvSpPr>
          <p:cNvPr id="973" name="Workers"/>
          <p:cNvSpPr txBox="1"/>
          <p:nvPr/>
        </p:nvSpPr>
        <p:spPr>
          <a:xfrm>
            <a:off x="22544506" y="6831900"/>
            <a:ext cx="1379185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Workers</a:t>
            </a:r>
          </a:p>
        </p:txBody>
      </p:sp>
      <p:sp>
        <p:nvSpPr>
          <p:cNvPr id="974" name="分配到各schedulers"/>
          <p:cNvSpPr txBox="1"/>
          <p:nvPr/>
        </p:nvSpPr>
        <p:spPr>
          <a:xfrm>
            <a:off x="16791178" y="3361460"/>
            <a:ext cx="306078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分配到各schedulers</a:t>
            </a:r>
          </a:p>
        </p:txBody>
      </p:sp>
      <p:pic>
        <p:nvPicPr>
          <p:cNvPr id="975" name="矩形 矩形" descr="矩形 矩形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360227" y="7585639"/>
            <a:ext cx="6548845" cy="5372220"/>
          </a:xfrm>
          <a:prstGeom prst="rect">
            <a:avLst/>
          </a:prstGeom>
        </p:spPr>
      </p:pic>
      <p:pic>
        <p:nvPicPr>
          <p:cNvPr id="977" name="矩形 矩形" descr="矩形 矩形"/>
          <p:cNvPicPr>
            <a:picLocks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168002" y="7585639"/>
            <a:ext cx="6548845" cy="5372220"/>
          </a:xfrm>
          <a:prstGeom prst="rect">
            <a:avLst/>
          </a:prstGeom>
        </p:spPr>
      </p:pic>
      <p:sp>
        <p:nvSpPr>
          <p:cNvPr id="979" name="Disk/Cloud Storage"/>
          <p:cNvSpPr/>
          <p:nvPr/>
        </p:nvSpPr>
        <p:spPr>
          <a:xfrm>
            <a:off x="9487227" y="11185921"/>
            <a:ext cx="6269445" cy="1514263"/>
          </a:xfrm>
          <a:prstGeom prst="rect">
            <a:avLst/>
          </a:prstGeom>
          <a:solidFill>
            <a:schemeClr val="accent2">
              <a:satOff val="-63636"/>
              <a:lumOff val="366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700"/>
            </a:lvl1pPr>
          </a:lstStyle>
          <a:p>
            <a:r>
              <a:t>Disk/Cloud Storage</a:t>
            </a:r>
          </a:p>
        </p:txBody>
      </p:sp>
      <p:sp>
        <p:nvSpPr>
          <p:cNvPr id="980" name="Shared Memory/GPU Memory"/>
          <p:cNvSpPr/>
          <p:nvPr/>
        </p:nvSpPr>
        <p:spPr>
          <a:xfrm>
            <a:off x="9487227" y="9514618"/>
            <a:ext cx="6269445" cy="1514263"/>
          </a:xfrm>
          <a:prstGeom prst="rect">
            <a:avLst/>
          </a:prstGeom>
          <a:solidFill>
            <a:schemeClr val="accent4">
              <a:satOff val="-10819"/>
              <a:lumOff val="266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700"/>
            </a:lvl1pPr>
          </a:lstStyle>
          <a:p>
            <a:r>
              <a:t>Shared Memory/GPU Memory</a:t>
            </a:r>
          </a:p>
        </p:txBody>
      </p:sp>
      <p:sp>
        <p:nvSpPr>
          <p:cNvPr id="981" name="Processes（CPUs/GPU）"/>
          <p:cNvSpPr/>
          <p:nvPr/>
        </p:nvSpPr>
        <p:spPr>
          <a:xfrm>
            <a:off x="9487227" y="7795962"/>
            <a:ext cx="6269445" cy="1514263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/>
            </a:lvl1pPr>
          </a:lstStyle>
          <a:p>
            <a:r>
              <a:t>Processes（CPUs/GPU）</a:t>
            </a:r>
          </a:p>
        </p:txBody>
      </p:sp>
      <p:sp>
        <p:nvSpPr>
          <p:cNvPr id="982" name="Disk/Cloud Storage"/>
          <p:cNvSpPr/>
          <p:nvPr/>
        </p:nvSpPr>
        <p:spPr>
          <a:xfrm>
            <a:off x="16307702" y="11209597"/>
            <a:ext cx="6269445" cy="1514263"/>
          </a:xfrm>
          <a:prstGeom prst="rect">
            <a:avLst/>
          </a:prstGeom>
          <a:solidFill>
            <a:schemeClr val="accent2">
              <a:satOff val="-63636"/>
              <a:lumOff val="366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700"/>
            </a:lvl1pPr>
          </a:lstStyle>
          <a:p>
            <a:r>
              <a:t>Disk/Cloud Storage</a:t>
            </a:r>
          </a:p>
        </p:txBody>
      </p:sp>
      <p:sp>
        <p:nvSpPr>
          <p:cNvPr id="983" name="Shared Memory/GPU Memory"/>
          <p:cNvSpPr/>
          <p:nvPr/>
        </p:nvSpPr>
        <p:spPr>
          <a:xfrm>
            <a:off x="16307702" y="9538294"/>
            <a:ext cx="6269445" cy="1514263"/>
          </a:xfrm>
          <a:prstGeom prst="rect">
            <a:avLst/>
          </a:prstGeom>
          <a:solidFill>
            <a:schemeClr val="accent4">
              <a:satOff val="-10819"/>
              <a:lumOff val="2666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defRPr sz="2700"/>
            </a:lvl1pPr>
          </a:lstStyle>
          <a:p>
            <a:r>
              <a:t>Shared Memory/GPU Memory</a:t>
            </a:r>
          </a:p>
        </p:txBody>
      </p:sp>
      <p:sp>
        <p:nvSpPr>
          <p:cNvPr id="984" name="Processes（CPUs/GPU）"/>
          <p:cNvSpPr/>
          <p:nvPr/>
        </p:nvSpPr>
        <p:spPr>
          <a:xfrm>
            <a:off x="16307702" y="7819638"/>
            <a:ext cx="6269445" cy="1514263"/>
          </a:xfrm>
          <a:prstGeom prst="rect">
            <a:avLst/>
          </a:prstGeom>
          <a:solidFill>
            <a:srgbClr val="A7A7A7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/>
            </a:lvl1pPr>
          </a:lstStyle>
          <a:p>
            <a:r>
              <a:t>Processes（CPUs/GPU）</a:t>
            </a:r>
          </a:p>
        </p:txBody>
      </p:sp>
      <p:sp>
        <p:nvSpPr>
          <p:cNvPr id="985" name="Data"/>
          <p:cNvSpPr/>
          <p:nvPr/>
        </p:nvSpPr>
        <p:spPr>
          <a:xfrm>
            <a:off x="9878652" y="10222786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986" name="Data"/>
          <p:cNvSpPr/>
          <p:nvPr/>
        </p:nvSpPr>
        <p:spPr>
          <a:xfrm>
            <a:off x="11148336" y="10219401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987" name="Data"/>
          <p:cNvSpPr/>
          <p:nvPr/>
        </p:nvSpPr>
        <p:spPr>
          <a:xfrm>
            <a:off x="13101440" y="10257506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988" name="…"/>
          <p:cNvSpPr txBox="1"/>
          <p:nvPr/>
        </p:nvSpPr>
        <p:spPr>
          <a:xfrm>
            <a:off x="12456849" y="10174610"/>
            <a:ext cx="495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…</a:t>
            </a:r>
          </a:p>
        </p:txBody>
      </p:sp>
      <p:sp>
        <p:nvSpPr>
          <p:cNvPr id="989" name="Data"/>
          <p:cNvSpPr/>
          <p:nvPr/>
        </p:nvSpPr>
        <p:spPr>
          <a:xfrm>
            <a:off x="9878652" y="11871248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990" name="Data"/>
          <p:cNvSpPr/>
          <p:nvPr/>
        </p:nvSpPr>
        <p:spPr>
          <a:xfrm>
            <a:off x="11148336" y="11867863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991" name="Data"/>
          <p:cNvSpPr/>
          <p:nvPr/>
        </p:nvSpPr>
        <p:spPr>
          <a:xfrm>
            <a:off x="13101440" y="11871248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992" name="…"/>
          <p:cNvSpPr txBox="1"/>
          <p:nvPr/>
        </p:nvSpPr>
        <p:spPr>
          <a:xfrm>
            <a:off x="12456849" y="11785620"/>
            <a:ext cx="4953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…</a:t>
            </a:r>
          </a:p>
        </p:txBody>
      </p:sp>
      <p:sp>
        <p:nvSpPr>
          <p:cNvPr id="993" name="Data"/>
          <p:cNvSpPr/>
          <p:nvPr/>
        </p:nvSpPr>
        <p:spPr>
          <a:xfrm>
            <a:off x="18129961" y="10248072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994" name="Data"/>
          <p:cNvSpPr/>
          <p:nvPr/>
        </p:nvSpPr>
        <p:spPr>
          <a:xfrm>
            <a:off x="18119495" y="11871248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grpSp>
        <p:nvGrpSpPr>
          <p:cNvPr id="1001" name="成组"/>
          <p:cNvGrpSpPr/>
          <p:nvPr/>
        </p:nvGrpSpPr>
        <p:grpSpPr>
          <a:xfrm>
            <a:off x="16331561" y="4737566"/>
            <a:ext cx="985895" cy="1270206"/>
            <a:chOff x="-12700" y="-12700"/>
            <a:chExt cx="985894" cy="1270205"/>
          </a:xfrm>
        </p:grpSpPr>
        <p:grpSp>
          <p:nvGrpSpPr>
            <p:cNvPr id="997" name="矩形"/>
            <p:cNvGrpSpPr/>
            <p:nvPr/>
          </p:nvGrpSpPr>
          <p:grpSpPr>
            <a:xfrm>
              <a:off x="-12700" y="-12700"/>
              <a:ext cx="985894" cy="1270205"/>
              <a:chOff x="0" y="0"/>
              <a:chExt cx="985893" cy="1270204"/>
            </a:xfrm>
          </p:grpSpPr>
          <p:sp>
            <p:nvSpPr>
              <p:cNvPr id="996" name="矩形"/>
              <p:cNvSpPr/>
              <p:nvPr/>
            </p:nvSpPr>
            <p:spPr>
              <a:xfrm>
                <a:off x="12700" y="12700"/>
                <a:ext cx="960494" cy="12448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995" name="矩形 矩形" descr="矩形 矩形"/>
              <p:cNvPicPr>
                <a:picLocks/>
              </p:cNvPicPr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0" y="0"/>
                <a:ext cx="985894" cy="1270205"/>
              </a:xfrm>
              <a:prstGeom prst="rect">
                <a:avLst/>
              </a:prstGeom>
              <a:effectLst/>
            </p:spPr>
          </p:pic>
        </p:grpSp>
        <p:sp>
          <p:nvSpPr>
            <p:cNvPr id="998" name="圆形"/>
            <p:cNvSpPr/>
            <p:nvPr/>
          </p:nvSpPr>
          <p:spPr>
            <a:xfrm>
              <a:off x="232596" y="637708"/>
              <a:ext cx="495301" cy="495301"/>
            </a:xfrm>
            <a:prstGeom prst="ellipse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99" name="矩形"/>
            <p:cNvSpPr/>
            <p:nvPr/>
          </p:nvSpPr>
          <p:spPr>
            <a:xfrm>
              <a:off x="143812" y="118878"/>
              <a:ext cx="672869" cy="415249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1000" name="连接线"/>
            <p:cNvCxnSpPr>
              <a:cxnSpLocks/>
              <a:stCxn id="998" idx="0"/>
              <a:endCxn id="999" idx="2"/>
            </p:cNvCxnSpPr>
            <p:nvPr/>
          </p:nvCxnSpPr>
          <p:spPr>
            <a:xfrm flipV="1">
              <a:off x="480247" y="534127"/>
              <a:ext cx="0" cy="103582"/>
            </a:xfrm>
            <a:prstGeom prst="straightConnector1">
              <a:avLst/>
            </a:prstGeom>
            <a:ln w="12700" cap="rnd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008" name="成组"/>
          <p:cNvGrpSpPr/>
          <p:nvPr/>
        </p:nvGrpSpPr>
        <p:grpSpPr>
          <a:xfrm>
            <a:off x="17968139" y="4738541"/>
            <a:ext cx="985896" cy="1270206"/>
            <a:chOff x="-12700" y="-12700"/>
            <a:chExt cx="985894" cy="1270205"/>
          </a:xfrm>
        </p:grpSpPr>
        <p:grpSp>
          <p:nvGrpSpPr>
            <p:cNvPr id="1004" name="矩形"/>
            <p:cNvGrpSpPr/>
            <p:nvPr/>
          </p:nvGrpSpPr>
          <p:grpSpPr>
            <a:xfrm>
              <a:off x="-12700" y="-12700"/>
              <a:ext cx="985894" cy="1270205"/>
              <a:chOff x="0" y="0"/>
              <a:chExt cx="985893" cy="1270204"/>
            </a:xfrm>
          </p:grpSpPr>
          <p:sp>
            <p:nvSpPr>
              <p:cNvPr id="1003" name="矩形"/>
              <p:cNvSpPr/>
              <p:nvPr/>
            </p:nvSpPr>
            <p:spPr>
              <a:xfrm>
                <a:off x="12700" y="12700"/>
                <a:ext cx="960494" cy="12448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002" name="矩形 矩形" descr="矩形 矩形"/>
              <p:cNvPicPr>
                <a:picLocks/>
              </p:cNvPicPr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0" y="0"/>
                <a:ext cx="985894" cy="1270205"/>
              </a:xfrm>
              <a:prstGeom prst="rect">
                <a:avLst/>
              </a:prstGeom>
              <a:effectLst/>
            </p:spPr>
          </p:pic>
        </p:grpSp>
        <p:sp>
          <p:nvSpPr>
            <p:cNvPr id="1005" name="圆形"/>
            <p:cNvSpPr/>
            <p:nvPr/>
          </p:nvSpPr>
          <p:spPr>
            <a:xfrm>
              <a:off x="232596" y="637708"/>
              <a:ext cx="495301" cy="495301"/>
            </a:xfrm>
            <a:prstGeom prst="ellipse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06" name="矩形"/>
            <p:cNvSpPr/>
            <p:nvPr/>
          </p:nvSpPr>
          <p:spPr>
            <a:xfrm>
              <a:off x="143812" y="118878"/>
              <a:ext cx="672869" cy="415249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1007" name="连接线"/>
            <p:cNvCxnSpPr>
              <a:cxnSpLocks/>
              <a:stCxn id="1005" idx="0"/>
              <a:endCxn id="1006" idx="2"/>
            </p:cNvCxnSpPr>
            <p:nvPr/>
          </p:nvCxnSpPr>
          <p:spPr>
            <a:xfrm flipV="1">
              <a:off x="480246" y="534127"/>
              <a:ext cx="0" cy="103582"/>
            </a:xfrm>
            <a:prstGeom prst="straightConnector1">
              <a:avLst/>
            </a:prstGeom>
            <a:ln w="12700" cap="rnd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023" name="成组"/>
          <p:cNvGrpSpPr/>
          <p:nvPr/>
        </p:nvGrpSpPr>
        <p:grpSpPr>
          <a:xfrm>
            <a:off x="20323206" y="3718370"/>
            <a:ext cx="1489004" cy="1946766"/>
            <a:chOff x="-12700" y="-12700"/>
            <a:chExt cx="1489003" cy="1946765"/>
          </a:xfrm>
        </p:grpSpPr>
        <p:grpSp>
          <p:nvGrpSpPr>
            <p:cNvPr id="1011" name="矩形"/>
            <p:cNvGrpSpPr/>
            <p:nvPr/>
          </p:nvGrpSpPr>
          <p:grpSpPr>
            <a:xfrm>
              <a:off x="-12700" y="-12700"/>
              <a:ext cx="1489003" cy="1946765"/>
              <a:chOff x="0" y="0"/>
              <a:chExt cx="1489002" cy="1946764"/>
            </a:xfrm>
          </p:grpSpPr>
          <p:sp>
            <p:nvSpPr>
              <p:cNvPr id="1010" name="矩形"/>
              <p:cNvSpPr/>
              <p:nvPr/>
            </p:nvSpPr>
            <p:spPr>
              <a:xfrm>
                <a:off x="12700" y="12700"/>
                <a:ext cx="1463602" cy="19213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pic>
            <p:nvPicPr>
              <p:cNvPr id="1009" name="矩形 矩形" descr="矩形 矩形"/>
              <p:cNvPicPr>
                <a:picLocks/>
              </p:cNvPicPr>
              <p:nvPr/>
            </p:nvPicPr>
            <p:blipFill>
              <a:blip r:embed="rId20">
                <a:extLst/>
              </a:blip>
              <a:stretch>
                <a:fillRect/>
              </a:stretch>
            </p:blipFill>
            <p:spPr>
              <a:xfrm>
                <a:off x="0" y="0"/>
                <a:ext cx="1489002" cy="1946764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12" name="连接线"/>
            <p:cNvCxnSpPr>
              <a:stCxn id="1015" idx="0"/>
              <a:endCxn id="1016" idx="0"/>
            </p:cNvCxnSpPr>
            <p:nvPr/>
          </p:nvCxnSpPr>
          <p:spPr>
            <a:xfrm flipH="1" flipV="1">
              <a:off x="367573" y="1192543"/>
              <a:ext cx="1" cy="382602"/>
            </a:xfrm>
            <a:prstGeom prst="straightConnector1">
              <a:avLst/>
            </a:prstGeom>
            <a:ln w="12700" cap="rnd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13" name="连接线"/>
            <p:cNvCxnSpPr>
              <a:cxnSpLocks/>
              <a:stCxn id="1018" idx="0"/>
              <a:endCxn id="1020" idx="5"/>
            </p:cNvCxnSpPr>
            <p:nvPr/>
          </p:nvCxnSpPr>
          <p:spPr>
            <a:xfrm flipH="1" flipV="1">
              <a:off x="906915" y="935218"/>
              <a:ext cx="211769" cy="141580"/>
            </a:xfrm>
            <a:prstGeom prst="straightConnector1">
              <a:avLst/>
            </a:prstGeom>
            <a:ln w="12700" cap="rnd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1014" name="连接线"/>
            <p:cNvCxnSpPr>
              <a:cxnSpLocks/>
              <a:stCxn id="1016" idx="0"/>
              <a:endCxn id="1020" idx="3"/>
            </p:cNvCxnSpPr>
            <p:nvPr/>
          </p:nvCxnSpPr>
          <p:spPr>
            <a:xfrm flipV="1">
              <a:off x="367574" y="935218"/>
              <a:ext cx="189111" cy="136406"/>
            </a:xfrm>
            <a:prstGeom prst="straightConnector1">
              <a:avLst/>
            </a:prstGeom>
            <a:ln w="12700" cap="rnd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015" name="圆形"/>
            <p:cNvSpPr/>
            <p:nvPr/>
          </p:nvSpPr>
          <p:spPr>
            <a:xfrm>
              <a:off x="119923" y="1327494"/>
              <a:ext cx="495301" cy="495301"/>
            </a:xfrm>
            <a:prstGeom prst="ellipse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6" name="矩形"/>
            <p:cNvSpPr/>
            <p:nvPr/>
          </p:nvSpPr>
          <p:spPr>
            <a:xfrm>
              <a:off x="57632" y="1071623"/>
              <a:ext cx="619883" cy="241841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7" name="圆形"/>
            <p:cNvSpPr/>
            <p:nvPr/>
          </p:nvSpPr>
          <p:spPr>
            <a:xfrm>
              <a:off x="871033" y="1327004"/>
              <a:ext cx="495301" cy="495301"/>
            </a:xfrm>
            <a:prstGeom prst="ellipse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18" name="矩形"/>
            <p:cNvSpPr/>
            <p:nvPr/>
          </p:nvSpPr>
          <p:spPr>
            <a:xfrm>
              <a:off x="826641" y="1076797"/>
              <a:ext cx="584085" cy="241842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1019" name="连接线"/>
            <p:cNvCxnSpPr>
              <a:cxnSpLocks/>
              <a:stCxn id="1017" idx="0"/>
              <a:endCxn id="1018" idx="2"/>
            </p:cNvCxnSpPr>
            <p:nvPr/>
          </p:nvCxnSpPr>
          <p:spPr>
            <a:xfrm flipV="1">
              <a:off x="1118684" y="1318639"/>
              <a:ext cx="0" cy="8365"/>
            </a:xfrm>
            <a:prstGeom prst="straightConnector1">
              <a:avLst/>
            </a:prstGeom>
            <a:ln w="12700" cap="rnd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1020" name="圆形"/>
            <p:cNvSpPr/>
            <p:nvPr/>
          </p:nvSpPr>
          <p:spPr>
            <a:xfrm>
              <a:off x="484150" y="512452"/>
              <a:ext cx="495301" cy="495301"/>
            </a:xfrm>
            <a:prstGeom prst="ellipse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21" name="矩形"/>
            <p:cNvSpPr/>
            <p:nvPr/>
          </p:nvSpPr>
          <p:spPr>
            <a:xfrm>
              <a:off x="395366" y="138727"/>
              <a:ext cx="672869" cy="241842"/>
            </a:xfrm>
            <a:prstGeom prst="rect">
              <a:avLst/>
            </a:prstGeom>
            <a:solidFill>
              <a:srgbClr val="0096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cxnSp>
          <p:nvCxnSpPr>
            <p:cNvPr id="1022" name="连接线"/>
            <p:cNvCxnSpPr>
              <a:cxnSpLocks/>
              <a:stCxn id="1020" idx="0"/>
              <a:endCxn id="1021" idx="2"/>
            </p:cNvCxnSpPr>
            <p:nvPr/>
          </p:nvCxnSpPr>
          <p:spPr>
            <a:xfrm flipV="1">
              <a:off x="731801" y="380569"/>
              <a:ext cx="0" cy="131883"/>
            </a:xfrm>
            <a:prstGeom prst="straightConnector1">
              <a:avLst/>
            </a:prstGeom>
            <a:ln w="12700" cap="rnd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024" name="Data"/>
          <p:cNvSpPr/>
          <p:nvPr/>
        </p:nvSpPr>
        <p:spPr>
          <a:xfrm>
            <a:off x="10158371" y="8335469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5" name="Data"/>
          <p:cNvSpPr/>
          <p:nvPr/>
        </p:nvSpPr>
        <p:spPr>
          <a:xfrm>
            <a:off x="18119495" y="8322174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6" name="Data"/>
          <p:cNvSpPr/>
          <p:nvPr/>
        </p:nvSpPr>
        <p:spPr>
          <a:xfrm>
            <a:off x="16603157" y="8311793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7" name="Data"/>
          <p:cNvSpPr/>
          <p:nvPr/>
        </p:nvSpPr>
        <p:spPr>
          <a:xfrm>
            <a:off x="14379641" y="10257506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028" name="Data"/>
          <p:cNvSpPr/>
          <p:nvPr/>
        </p:nvSpPr>
        <p:spPr>
          <a:xfrm>
            <a:off x="14379641" y="10257506"/>
            <a:ext cx="1035758" cy="4826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10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3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3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3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10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32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32" fill="hold" grpId="1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32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32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32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32" fill="hold" grpId="1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32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1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" presetClass="entr" presetSubtype="32" fill="hold" grpId="2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4"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" presetClass="entr" presetSubtype="32" fill="hold" grpId="2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" presetClass="entr" presetSubtype="32" fill="hold" grpId="2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0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" presetClass="entr" presetSubtype="32" fill="hold" grpId="2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3"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" presetClass="entr" presetSubtype="32" fill="hold" grpId="2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" presetClass="entr" presetSubtype="32" fill="hold" grpId="2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9"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" presetClass="entr" presetSubtype="32" fill="hold" grpId="2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" presetClass="entr" presetSubtype="32" fill="hold" grpId="2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5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" presetClass="entr" presetSubtype="32" fill="hold" grpId="2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8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" presetClass="entr" presetSubtype="32" fill="hold" grpId="2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1"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" presetClass="entr" presetSubtype="32" fill="hold" grpId="3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4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" presetClass="entr" presetSubtype="32" fill="hold" grpId="3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9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" presetClass="entr" presetSubtype="32" fill="hold" grpId="3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2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" presetClass="entr" presetSubtype="32" fill="hold" grpId="3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7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" presetClass="entr" presetSubtype="32" fill="hold" grpId="3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0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" presetClass="entr" presetSubtype="32" fill="hold" grpId="3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3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" presetClass="entr" presetSubtype="32" fill="hold" grpId="3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6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" presetClass="entr" presetSubtype="32" fill="hold" grpId="3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9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" presetClass="entr" presetSubtype="32" fill="hold" grpId="3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2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" presetClass="entr" presetSubtype="32" fill="hold" grpId="3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5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" presetClass="entr" presetSubtype="32" fill="hold" grpId="4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8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" presetClass="entr" presetSubtype="32" fill="hold" grpId="4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1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" presetClass="entr" presetSubtype="32" fill="hold" grpId="4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4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" presetClass="entr" presetSubtype="32" fill="hold" grpId="4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7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" presetClass="entr" presetSubtype="32" fill="hold" grpId="4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0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" presetClass="entr" presetSubtype="32" fill="hold" grpId="4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3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" presetClass="entr" presetSubtype="32" fill="hold" grpId="4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6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4" presetClass="entr" presetSubtype="32" fill="hold" grpId="4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9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4" presetClass="entr" presetSubtype="32" fill="hold" grpId="4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2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" presetClass="entr" presetSubtype="32" fill="hold" grpId="4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5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" presetClass="entr" presetSubtype="32" fill="hold" grpId="5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8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" presetClass="entr" presetSubtype="32" fill="hold" grpId="5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1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4" presetClass="entr" presetSubtype="32" fill="hold" grpId="5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4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" presetClass="entr" presetSubtype="32" fill="hold" grpId="5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7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4" presetClass="entr" presetSubtype="32" fill="hold" grpId="5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0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4" presetClass="entr" presetSubtype="32" fill="hold" grpId="5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2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3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4" presetClass="entr" presetSubtype="32" fill="hold" grpId="5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6"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4" presetClass="entr" presetSubtype="32" fill="hold" grpId="5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9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4" presetClass="entr" presetSubtype="32" fill="hold" grpId="5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2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4" presetClass="entr" presetSubtype="32" fill="hold" grpId="5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4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5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4" presetClass="entr" presetSubtype="32" fill="hold" grpId="6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7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8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4" presetClass="entr" presetSubtype="32" fill="hold" grpId="6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1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4" presetClass="entr" presetSubtype="32" fill="hold" grpId="6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4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4" presetClass="entr" presetSubtype="32" fill="hold" grpId="6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7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4" presetClass="entr" presetSubtype="32" fill="hold" grpId="6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9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0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" presetClass="entr" presetSubtype="32" fill="hold" grpId="6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4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5"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4" presetClass="entr" presetSubtype="32" fill="hold" grpId="6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8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" presetClass="entr" presetSubtype="32" fill="hold" grpId="6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3"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4" presetClass="entr" presetSubtype="32" fill="hold" grpId="6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6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4" presetClass="entr" presetSubtype="32" fill="hold" grpId="6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9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4" presetClass="entr" presetSubtype="32" fill="hold" grpId="7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2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4" presetClass="entr" presetSubtype="32" fill="hold" grpId="7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5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4" presetClass="entr" presetSubtype="32" fill="hold" grpId="7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7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8"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4" presetClass="entr" presetSubtype="32" fill="hold" grpId="7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1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4" presetClass="entr" presetSubtype="32" fill="hold" grpId="7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3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4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4" presetClass="entr" presetSubtype="32" fill="hold" grpId="7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7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4" presetClass="entr" presetSubtype="32" fill="hold" grpId="7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9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0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4" presetClass="entr" presetSubtype="32" fill="hold" grpId="7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2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3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4" presetClass="entr" presetSubtype="32" fill="hold" grpId="7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5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6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4" presetClass="entr" presetSubtype="32" fill="hold" grpId="7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1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4" presetClass="entr" presetSubtype="32" fill="hold" grpId="8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3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4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4" presetClass="entr" presetSubtype="32" fill="hold" grpId="8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7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4" presetClass="entr" presetSubtype="32" fill="hold" grpId="8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9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0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4" presetClass="entr" presetSubtype="32" fill="hold" grpId="8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2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3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4" presetClass="entr" presetSubtype="32" fill="hold" grpId="8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5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6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4" presetClass="entr" presetSubtype="32" fill="hold" grpId="8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8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9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4" presetClass="entr" presetSubtype="32" fill="hold" grpId="8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1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2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4" presetClass="entr" presetSubtype="32" fill="hold" grpId="8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4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5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4" presetClass="entr" presetSubtype="32" fill="hold" grpId="8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7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8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4" presetClass="entr" presetSubtype="32" fill="hold" grpId="8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1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4" presetClass="entr" presetSubtype="32" fill="hold" grpId="9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3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4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4" presetClass="entr" presetSubtype="32" fill="hold" grpId="9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6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7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4" presetClass="entr" presetSubtype="32" fill="hold" grpId="9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9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0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4" presetClass="entr" presetSubtype="32" fill="hold" grpId="9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2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3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4" presetClass="entr" presetSubtype="32" fill="hold" grpId="9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5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6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4" presetClass="entr" presetSubtype="32" fill="hold" grpId="9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8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9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4" presetClass="entr" presetSubtype="32" fill="hold" grpId="9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1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2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4" presetClass="entr" presetSubtype="32" fill="hold" grpId="9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4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5"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4" presetClass="entr" presetSubtype="32" fill="hold" grpId="9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7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8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4" presetClass="entr" presetSubtype="32" fill="hold" grpId="9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1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4" presetClass="entr" presetSubtype="32" fill="hold" grpId="10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3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4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4" presetClass="entr" presetSubtype="32" fill="hold" grpId="10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6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7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4" presetClass="entr" presetSubtype="32" fill="hold" grpId="10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9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0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4" presetClass="entr" presetSubtype="32" fill="hold" grpId="10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4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5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01621 0.22997 " pathEditMode="relative" rAng="0" ptsTypes="AA">
                                      <p:cBhvr>
                                        <p:cTn id="33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114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0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4" presetClass="entr" presetSubtype="32" fill="hold" grpId="10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7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6089 0.138406" pathEditMode="relative">
                                      <p:cBhvr>
                                        <p:cTn id="35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4" presetClass="entr" presetSubtype="32" fill="hold" grpId="10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6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4583E-6 -2.40741E-6 L -0.31999 0.23183 " pathEditMode="relative" rAng="0" ptsTypes="AA">
                                      <p:cBhvr>
                                        <p:cTn id="361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3" y="115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594 0.115077" pathEditMode="relative">
                                      <p:cBhvr>
                                        <p:cTn id="36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" presetClass="exit" presetSubtype="0" fill="hold" grpId="1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4" presetClass="entr" presetSubtype="32" fill="hold" grpId="1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3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4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2390 0.141474" pathEditMode="relative">
                                      <p:cBhvr>
                                        <p:cTn id="378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4" presetClass="entr" presetSubtype="32" fill="hold" grpId="1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2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3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0417E-6 -3.88889E-6 L -0.08438 0.28195 " pathEditMode="relative" rAng="0" ptsTypes="AA">
                                      <p:cBhvr>
                                        <p:cTn id="387" dur="1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4" presetClass="entr" presetSubtype="32" fill="hold" grpId="1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1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91375 0.001038" pathEditMode="relative">
                                      <p:cBhvr>
                                        <p:cTn id="39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1" presetClass="exit" presetSubtype="0" fill="hold" grpId="1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4" presetClass="entr" presetSubtype="32" fill="hold" grpId="1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4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5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24674 0.137834" pathEditMode="relative">
                                      <p:cBhvr>
                                        <p:cTn id="409" dur="10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" grpId="87" animBg="1" advAuto="0"/>
      <p:bldP spid="968" grpId="88" animBg="1" advAuto="0"/>
      <p:bldP spid="970" grpId="79" animBg="1" advAuto="0"/>
      <p:bldP spid="948" grpId="67" animBg="1" advAuto="0"/>
      <p:bldP spid="929" grpId="33" animBg="1" advAuto="0"/>
      <p:bldP spid="892" grpId="19" animBg="1" advAuto="0"/>
      <p:bldP spid="878" grpId="3" animBg="1" advAuto="0"/>
      <p:bldP spid="863" grpId="1" animBg="1" advAuto="0"/>
      <p:bldP spid="864" grpId="14" animBg="1" advAuto="0"/>
      <p:bldP spid="865" grpId="12" animBg="1" advAuto="0"/>
      <p:bldP spid="866" grpId="10" animBg="1" advAuto="0"/>
      <p:bldP spid="867" grpId="8" animBg="1" advAuto="0"/>
      <p:bldP spid="868" grpId="6" animBg="1" advAuto="0"/>
      <p:bldP spid="869" grpId="4" animBg="1" advAuto="0"/>
      <p:bldP spid="870" grpId="11" animBg="1" advAuto="0"/>
      <p:bldP spid="871" grpId="9" animBg="1" advAuto="0"/>
      <p:bldP spid="872" grpId="5" animBg="1" advAuto="0"/>
      <p:bldP spid="873" grpId="7" animBg="1" advAuto="0"/>
      <p:bldP spid="1029" grpId="15" animBg="1" advAuto="0"/>
      <p:bldP spid="1031" grpId="17" animBg="1" advAuto="0"/>
      <p:bldP spid="876" grpId="61" animBg="1" advAuto="0"/>
      <p:bldP spid="877" grpId="13" animBg="1" advAuto="0"/>
      <p:bldP spid="880" grpId="16" animBg="1" advAuto="0"/>
      <p:bldP spid="881" grpId="30" animBg="1" advAuto="0"/>
      <p:bldP spid="882" grpId="28" animBg="1" advAuto="0"/>
      <p:bldP spid="883" grpId="26" animBg="1" advAuto="0"/>
      <p:bldP spid="884" grpId="24" animBg="1" advAuto="0"/>
      <p:bldP spid="885" grpId="22" animBg="1" advAuto="0"/>
      <p:bldP spid="886" grpId="20" animBg="1" advAuto="0"/>
      <p:bldP spid="887" grpId="27" animBg="1" advAuto="0"/>
      <p:bldP spid="888" grpId="25" animBg="1" advAuto="0"/>
      <p:bldP spid="889" grpId="21" animBg="1" advAuto="0"/>
      <p:bldP spid="890" grpId="23" animBg="1" advAuto="0"/>
      <p:bldP spid="891" grpId="29" animBg="1" advAuto="0"/>
      <p:bldP spid="895" grpId="18" animBg="1" advAuto="0"/>
      <p:bldP spid="896" grpId="63" animBg="1" advAuto="0"/>
      <p:bldP spid="897" grpId="59" animBg="1" advAuto="0"/>
      <p:bldP spid="898" grpId="55" animBg="1" advAuto="0"/>
      <p:bldP spid="899" grpId="51" animBg="1" advAuto="0"/>
      <p:bldP spid="900" grpId="47" animBg="1" advAuto="0"/>
      <p:bldP spid="901" grpId="44" animBg="1" advAuto="0"/>
      <p:bldP spid="902" grpId="64" animBg="1" advAuto="0"/>
      <p:bldP spid="903" grpId="60" animBg="1" advAuto="0"/>
      <p:bldP spid="904" grpId="56" animBg="1" advAuto="0"/>
      <p:bldP spid="905" grpId="52" animBg="1" advAuto="0"/>
      <p:bldP spid="906" grpId="48" animBg="1" advAuto="0"/>
      <p:bldP spid="907" grpId="43" animBg="1" advAuto="0"/>
      <p:bldP spid="908" grpId="40" animBg="1" advAuto="0"/>
      <p:bldP spid="909" grpId="38" animBg="1" advAuto="0"/>
      <p:bldP spid="910" grpId="36" animBg="1" advAuto="0"/>
      <p:bldP spid="911" grpId="34" animBg="1" advAuto="0"/>
      <p:bldP spid="912" grpId="62" animBg="1" advAuto="0"/>
      <p:bldP spid="913" grpId="57" animBg="1" advAuto="0"/>
      <p:bldP spid="914" grpId="58" animBg="1" advAuto="0"/>
      <p:bldP spid="915" grpId="54" animBg="1" advAuto="0"/>
      <p:bldP spid="916" grpId="53" animBg="1" advAuto="0"/>
      <p:bldP spid="917" grpId="49" animBg="1" advAuto="0"/>
      <p:bldP spid="918" grpId="45" animBg="1" advAuto="0"/>
      <p:bldP spid="919" grpId="41" animBg="1" advAuto="0"/>
      <p:bldP spid="920" grpId="50" animBg="1" advAuto="0"/>
      <p:bldP spid="921" grpId="42" animBg="1" advAuto="0"/>
      <p:bldP spid="922" grpId="46" animBg="1" advAuto="0"/>
      <p:bldP spid="923" grpId="39" animBg="1" advAuto="0"/>
      <p:bldP spid="924" grpId="37" animBg="1" advAuto="0"/>
      <p:bldP spid="925" grpId="35" animBg="1" advAuto="0"/>
      <p:bldP spid="1033" grpId="32" animBg="1" advAuto="0"/>
      <p:bldP spid="927" grpId="75" animBg="1" advAuto="0"/>
      <p:bldP spid="928" grpId="72" animBg="1" advAuto="0"/>
      <p:bldP spid="931" grpId="31" animBg="1" advAuto="0"/>
      <p:bldP spid="932" grpId="78" animBg="1" advAuto="0"/>
      <p:bldP spid="933" grpId="77" animBg="1" advAuto="0"/>
      <p:bldP spid="934" grpId="74" animBg="1" advAuto="0"/>
      <p:bldP spid="935" grpId="73" animBg="1" advAuto="0"/>
      <p:bldP spid="936" grpId="70" animBg="1" advAuto="0"/>
      <p:bldP spid="937" grpId="68" animBg="1" advAuto="0"/>
      <p:bldP spid="938" grpId="71" animBg="1" advAuto="0"/>
      <p:bldP spid="939" grpId="95" animBg="1" advAuto="0"/>
      <p:bldP spid="1035" grpId="2" animBg="1" advAuto="0"/>
      <p:bldP spid="941" grpId="96" animBg="1" advAuto="0"/>
      <p:bldP spid="1037" grpId="66" animBg="1" advAuto="0"/>
      <p:bldP spid="943" grpId="69" animBg="1" advAuto="0"/>
      <p:bldP spid="1039" grpId="82" animBg="1" advAuto="0"/>
      <p:bldP spid="1041" grpId="81" animBg="1" advAuto="0"/>
      <p:bldP spid="946" grpId="85" animBg="1" advAuto="0"/>
      <p:bldP spid="947" grpId="76" animBg="1" advAuto="0"/>
      <p:bldP spid="950" grpId="65" animBg="1" advAuto="0"/>
      <p:bldP spid="951" grpId="99" animBg="1" advAuto="0"/>
      <p:bldP spid="952" grpId="91" animBg="1" advAuto="0"/>
      <p:bldP spid="953" grpId="100" animBg="1" advAuto="0"/>
      <p:bldP spid="954" grpId="92" animBg="1" advAuto="0"/>
      <p:bldP spid="955" grpId="101" animBg="1" advAuto="0"/>
      <p:bldP spid="956" grpId="93" animBg="1" advAuto="0"/>
      <p:bldP spid="957" grpId="102" animBg="1" advAuto="0"/>
      <p:bldP spid="958" grpId="94" animBg="1" advAuto="0"/>
      <p:bldP spid="959" grpId="86" animBg="1" advAuto="0"/>
      <p:bldP spid="960" grpId="83" animBg="1" advAuto="0"/>
      <p:bldP spid="961" grpId="97" animBg="1" advAuto="0"/>
      <p:bldP spid="962" grpId="98" animBg="1" advAuto="0"/>
      <p:bldP spid="1043" grpId="80" animBg="1" advAuto="0"/>
      <p:bldP spid="964" grpId="89" animBg="1" advAuto="0"/>
      <p:bldP spid="965" grpId="90" animBg="1" advAuto="0"/>
      <p:bldP spid="974" grpId="84" animBg="1" advAuto="0"/>
      <p:bldP spid="1001" grpId="103" animBg="1" advAuto="0"/>
      <p:bldP spid="1001" grpId="105" animBg="1" advAuto="0"/>
      <p:bldP spid="1008" grpId="108" animBg="1" advAuto="0"/>
      <p:bldP spid="1008" grpId="111" animBg="1" advAuto="0"/>
      <p:bldP spid="1023" grpId="114" animBg="1" advAuto="0"/>
      <p:bldP spid="1023" grpId="118" animBg="1" advAuto="0"/>
      <p:bldP spid="1024" grpId="112" animBg="1" advAuto="0"/>
      <p:bldP spid="1025" grpId="119" animBg="1" advAuto="0"/>
      <p:bldP spid="1026" grpId="106" animBg="1" advAuto="0"/>
      <p:bldP spid="1028" grpId="116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Shape 134"/>
          <p:cNvSpPr txBox="1"/>
          <p:nvPr/>
        </p:nvSpPr>
        <p:spPr>
          <a:xfrm>
            <a:off x="772820" y="784248"/>
            <a:ext cx="972865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Mars 和 Dask、Spark 对比</a:t>
            </a:r>
          </a:p>
        </p:txBody>
      </p:sp>
      <p:graphicFrame>
        <p:nvGraphicFramePr>
          <p:cNvPr id="1048" name="表格"/>
          <p:cNvGraphicFramePr/>
          <p:nvPr/>
        </p:nvGraphicFramePr>
        <p:xfrm>
          <a:off x="3147853" y="1902753"/>
          <a:ext cx="17134702" cy="11805161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529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2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2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8517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对比项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Mars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Dask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Spark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0406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API丰富程度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😭
（Numpy、Pandas、Scikit-learn）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
（Numpy、Pandas、Scikit-learn、delayed）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
（SQL/DataFrame、RDD、Spark streaming、MLlib、GraphX）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855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社区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😭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3522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调度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😭
(Kubernetes支持较好)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
(Kubernetes支持一般，另外支持 Yarn，超算）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
（Kubernetes、Yarn、Mesos）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3522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细粒度计算图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😭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1040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运行时优化（算子融合）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😭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9720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可变数据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😭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😭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4480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多语言支持设计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😭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38938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容错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
（worker 级别容错）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😭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84161">
                <a:tc>
                  <a:txBody>
                    <a:bodyPr/>
                    <a:lstStyle/>
                    <a:p>
                      <a:pPr defTabSz="70802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分布式 master 去单点</a:t>
                      </a:r>
                    </a:p>
                  </a:txBody>
                  <a:tcPr marL="0" marR="0" marT="0" marB="0" anchor="ctr" horzOverflow="overflow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😭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708020">
                        <a:defRPr sz="1800"/>
                      </a:pPr>
                      <a:r>
                        <a:rPr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😁</a:t>
                      </a:r>
                    </a:p>
                  </a:txBody>
                  <a:tcPr marL="0" marR="0" marT="0" marB="0" anchor="ctr" horzOverflow="overflow"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Shape 134"/>
          <p:cNvSpPr txBox="1"/>
          <p:nvPr/>
        </p:nvSpPr>
        <p:spPr>
          <a:xfrm>
            <a:off x="772820" y="784248"/>
            <a:ext cx="1380435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Mars 和 Dask 性能对比（CPU，单机）</a:t>
            </a:r>
          </a:p>
        </p:txBody>
      </p:sp>
      <p:grpSp>
        <p:nvGrpSpPr>
          <p:cNvPr id="1054" name="Macbook pro，2.2 GHz Intel Core i7，16G 内存…"/>
          <p:cNvGrpSpPr/>
          <p:nvPr/>
        </p:nvGrpSpPr>
        <p:grpSpPr>
          <a:xfrm>
            <a:off x="771129" y="2339156"/>
            <a:ext cx="7912844" cy="1183641"/>
            <a:chOff x="0" y="0"/>
            <a:chExt cx="7912843" cy="1183639"/>
          </a:xfrm>
        </p:grpSpPr>
        <p:sp>
          <p:nvSpPr>
            <p:cNvPr id="1053" name="Macbook pro，2.2 GHz Intel Core i7，16G 内存…"/>
            <p:cNvSpPr txBox="1"/>
            <p:nvPr/>
          </p:nvSpPr>
          <p:spPr>
            <a:xfrm>
              <a:off x="6350" y="6350"/>
              <a:ext cx="7900144" cy="1170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50394" indent="-150394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Macbook pro，2.2 GHz Intel Core i7，16G 内存</a:t>
              </a:r>
            </a:p>
            <a:p>
              <a:pPr marL="150394" indent="-150394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Mars 0.3.0a2，dask 2.2.0</a:t>
              </a:r>
            </a:p>
          </p:txBody>
        </p:sp>
        <p:pic>
          <p:nvPicPr>
            <p:cNvPr id="1052" name="Macbook pro，2.2 GHz Intel Core i7，16G 内存… Macbook pro，2.2 GHz Intel Core i7，16G 内存&#10;Mars 0.3.0a2，dask 2.2.0" descr="Macbook pro，2.2 GHz Intel Core i7，16G 内存… Macbook pro，2.2 GHz Intel Core i7，16G 内存Mars 0.3.0a2，dask 2.2.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912844" cy="1183640"/>
            </a:xfrm>
            <a:prstGeom prst="rect">
              <a:avLst/>
            </a:prstGeom>
            <a:effectLst/>
          </p:spPr>
        </p:pic>
      </p:grpSp>
      <p:graphicFrame>
        <p:nvGraphicFramePr>
          <p:cNvPr id="1055" name="二维柱形图"/>
          <p:cNvGraphicFramePr/>
          <p:nvPr/>
        </p:nvGraphicFramePr>
        <p:xfrm>
          <a:off x="883378" y="4066295"/>
          <a:ext cx="22363629" cy="8706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top_programming_language.mp4" descr="top_programming_language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396"/>
            <a:ext cx="24382590" cy="13715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62175" y="331787"/>
            <a:ext cx="219225" cy="396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93233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1058" name="Shape 134"/>
          <p:cNvSpPr txBox="1"/>
          <p:nvPr/>
        </p:nvSpPr>
        <p:spPr>
          <a:xfrm>
            <a:off x="772820" y="784248"/>
            <a:ext cx="14555689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Mars 和 Dask 性能对比（CPU，分布式）</a:t>
            </a:r>
          </a:p>
        </p:txBody>
      </p:sp>
      <p:grpSp>
        <p:nvGrpSpPr>
          <p:cNvPr id="1061" name="1 个 scheduler，4 个 worker（24核80G）…"/>
          <p:cNvGrpSpPr/>
          <p:nvPr/>
        </p:nvGrpSpPr>
        <p:grpSpPr>
          <a:xfrm>
            <a:off x="826952" y="2309426"/>
            <a:ext cx="10770989" cy="1183641"/>
            <a:chOff x="0" y="0"/>
            <a:chExt cx="10770987" cy="1183639"/>
          </a:xfrm>
        </p:grpSpPr>
        <p:sp>
          <p:nvSpPr>
            <p:cNvPr id="1060" name="1 个 scheduler，4 个 worker（24核80G）…"/>
            <p:cNvSpPr txBox="1"/>
            <p:nvPr/>
          </p:nvSpPr>
          <p:spPr>
            <a:xfrm>
              <a:off x="6350" y="6350"/>
              <a:ext cx="10758288" cy="1170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50394" indent="-150394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1 个 scheduler，4 个 worker（24核80G）</a:t>
              </a:r>
            </a:p>
            <a:p>
              <a:pPr marL="150394" indent="-150394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麻烦的是，我们进行 Benchmark 的过程中，</a:t>
              </a:r>
              <a:r>
                <a:rPr>
                  <a:solidFill>
                    <a:srgbClr val="FF2600"/>
                  </a:solidFill>
                </a:rPr>
                <a:t>Dask 有时会 crash</a:t>
              </a:r>
            </a:p>
          </p:txBody>
        </p:sp>
        <p:pic>
          <p:nvPicPr>
            <p:cNvPr id="1059" name="1 个 scheduler，4 个 worker（24核80G）… 1 个 scheduler，4 个 worker（24核80G）&#10;麻烦的是，我们进行 Benchmark 的过程中，Dask 有时会 crash" descr="1 个 scheduler，4 个 worker（24核80G）… 1 个 scheduler，4 个 worker（24核80G）麻烦的是，我们进行 Benchmark 的过程中，Dask 有时会 crash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770988" cy="1183640"/>
            </a:xfrm>
            <a:prstGeom prst="rect">
              <a:avLst/>
            </a:prstGeom>
            <a:effectLst/>
          </p:spPr>
        </p:pic>
      </p:grpSp>
      <p:graphicFrame>
        <p:nvGraphicFramePr>
          <p:cNvPr id="1062" name="二维柱形图"/>
          <p:cNvGraphicFramePr/>
          <p:nvPr>
            <p:extLst>
              <p:ext uri="{D42A27DB-BD31-4B8C-83A1-F6EECF244321}">
                <p14:modId xmlns:p14="http://schemas.microsoft.com/office/powerpoint/2010/main" val="3562498294"/>
              </p:ext>
            </p:extLst>
          </p:nvPr>
        </p:nvGraphicFramePr>
        <p:xfrm>
          <a:off x="77885" y="3891598"/>
          <a:ext cx="23144401" cy="9243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1058" name="Shape 134"/>
          <p:cNvSpPr txBox="1"/>
          <p:nvPr/>
        </p:nvSpPr>
        <p:spPr>
          <a:xfrm>
            <a:off x="772820" y="711470"/>
            <a:ext cx="12503423" cy="1098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Mars 和 Dask 性能对比（</a:t>
            </a:r>
            <a:r>
              <a:rPr lang="en-US" altLang="zh-CN"/>
              <a:t>GPU</a:t>
            </a:r>
            <a:r>
              <a:t>，</a:t>
            </a:r>
            <a:r>
              <a:rPr lang="en-US" altLang="zh-CN"/>
              <a:t>CPU</a:t>
            </a:r>
            <a:r>
              <a:t>）</a:t>
            </a:r>
          </a:p>
        </p:txBody>
      </p:sp>
      <p:sp>
        <p:nvSpPr>
          <p:cNvPr id="1060" name="1 个 scheduler，4 个 worker（24核80G）…"/>
          <p:cNvSpPr txBox="1"/>
          <p:nvPr/>
        </p:nvSpPr>
        <p:spPr>
          <a:xfrm>
            <a:off x="772820" y="2296567"/>
            <a:ext cx="10758290" cy="553996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marL="150394" indent="-150394" algn="l" defTabSz="808970">
              <a:buSzPct val="100000"/>
              <a:buChar char="•"/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rPr lang="zh-CN" altLang="en-US" dirty="0"/>
              <a:t> </a:t>
            </a:r>
            <a:r>
              <a:rPr lang="en-US" altLang="zh-CN" dirty="0"/>
              <a:t>500G</a:t>
            </a:r>
            <a:r>
              <a:rPr lang="zh-CN" altLang="en-US" dirty="0"/>
              <a:t> 内存，</a:t>
            </a:r>
            <a:r>
              <a:rPr lang="en-US" altLang="zh-CN" dirty="0"/>
              <a:t>96</a:t>
            </a:r>
            <a:r>
              <a:rPr lang="zh-CN" altLang="en-US" dirty="0"/>
              <a:t> 核，</a:t>
            </a:r>
            <a:r>
              <a:rPr lang="en-US" altLang="zh-CN" dirty="0"/>
              <a:t>NVIDIA</a:t>
            </a:r>
            <a:r>
              <a:rPr lang="zh-CN" altLang="en-US" dirty="0"/>
              <a:t> </a:t>
            </a:r>
            <a:r>
              <a:rPr lang="en-US" altLang="zh-CN" dirty="0"/>
              <a:t>v100</a:t>
            </a:r>
            <a:r>
              <a:rPr lang="zh-CN" altLang="en-US" dirty="0"/>
              <a:t> 显卡</a:t>
            </a:r>
            <a:endParaRPr lang="en" dirty="0"/>
          </a:p>
        </p:txBody>
      </p:sp>
      <p:graphicFrame>
        <p:nvGraphicFramePr>
          <p:cNvPr id="1062" name="二维柱形图"/>
          <p:cNvGraphicFramePr/>
          <p:nvPr>
            <p:extLst>
              <p:ext uri="{D42A27DB-BD31-4B8C-83A1-F6EECF244321}">
                <p14:modId xmlns:p14="http://schemas.microsoft.com/office/powerpoint/2010/main" val="3945095943"/>
              </p:ext>
            </p:extLst>
          </p:nvPr>
        </p:nvGraphicFramePr>
        <p:xfrm>
          <a:off x="8598283" y="3389079"/>
          <a:ext cx="6785464" cy="9681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1 个 scheduler，4 个 worker（24核80G）…">
            <a:extLst>
              <a:ext uri="{FF2B5EF4-FFF2-40B4-BE49-F238E27FC236}">
                <a16:creationId xmlns:a16="http://schemas.microsoft.com/office/drawing/2014/main" id="{08531210-19BC-0C4E-A5B1-3AA1DB8F9E0B}"/>
              </a:ext>
            </a:extLst>
          </p:cNvPr>
          <p:cNvSpPr txBox="1"/>
          <p:nvPr/>
        </p:nvSpPr>
        <p:spPr>
          <a:xfrm>
            <a:off x="7897098" y="1942504"/>
            <a:ext cx="12264152" cy="193899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marL="150394" indent="-150394" algn="l" defTabSz="808970">
              <a:buSzPct val="100000"/>
              <a:buFontTx/>
              <a:buChar char="•"/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rPr lang="zh-CN" altLang="en-US"/>
              <a:t> </a:t>
            </a:r>
            <a:r>
              <a:rPr lang="en-US" altLang="zh-CN"/>
              <a:t>groupby1</a:t>
            </a:r>
            <a:r>
              <a:rPr lang="zh-CN" altLang="en-US"/>
              <a:t>：</a:t>
            </a:r>
            <a:r>
              <a:rPr lang="en" altLang="zh-CN" sz="3000">
                <a:sym typeface="Calibri"/>
              </a:rPr>
              <a:t>df.groupby('id1').agg({'v1':'sum'}) </a:t>
            </a:r>
          </a:p>
          <a:p>
            <a:pPr algn="l" defTabSz="808970">
              <a:buSzPct val="100000"/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rPr lang="zh-CN" altLang="en-US"/>
              <a:t>   </a:t>
            </a:r>
            <a:r>
              <a:rPr lang="en-US" altLang="zh-CN"/>
              <a:t>groupby2</a:t>
            </a:r>
            <a:r>
              <a:rPr lang="zh-CN" altLang="en-US"/>
              <a:t>：</a:t>
            </a:r>
            <a:r>
              <a:rPr lang="en" altLang="zh-CN" sz="3000">
                <a:sym typeface="Calibri"/>
              </a:rPr>
              <a:t>df.groupby(['id1','id2']).agg({'v1':'sum’})</a:t>
            </a:r>
          </a:p>
          <a:p>
            <a:pPr algn="l" defTabSz="808970">
              <a:buSzPct val="100000"/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rPr lang="zh-CN" altLang="en-US" sz="3000">
                <a:sym typeface="Calibri"/>
              </a:rPr>
              <a:t>   </a:t>
            </a:r>
            <a:r>
              <a:rPr lang="en-US" altLang="zh-CN" sz="3000">
                <a:sym typeface="Calibri"/>
              </a:rPr>
              <a:t>groupby3</a:t>
            </a:r>
            <a:r>
              <a:rPr lang="zh-CN" altLang="en-US" sz="3000">
                <a:sym typeface="Calibri"/>
              </a:rPr>
              <a:t>：</a:t>
            </a:r>
            <a:r>
              <a:rPr lang="en" altLang="zh-CN" sz="3000">
                <a:sym typeface="Calibri"/>
              </a:rPr>
              <a:t>df.groupby(['id6']).agg({'v1':'sum', 'v2':'sum', 'v3':'sum'})</a:t>
            </a:r>
          </a:p>
          <a:p>
            <a:pPr algn="l" defTabSz="808970">
              <a:buSzPct val="100000"/>
              <a:defRPr sz="3000">
                <a:latin typeface="Calibri"/>
                <a:ea typeface="Calibri"/>
                <a:cs typeface="Calibri"/>
                <a:sym typeface="Calibri"/>
              </a:defRPr>
            </a:pPr>
            <a:endParaRPr lang="en" altLang="zh-CN" sz="3000">
              <a:sym typeface="Calibri"/>
            </a:endParaRPr>
          </a:p>
        </p:txBody>
      </p:sp>
      <p:graphicFrame>
        <p:nvGraphicFramePr>
          <p:cNvPr id="11" name="二维柱形图">
            <a:extLst>
              <a:ext uri="{FF2B5EF4-FFF2-40B4-BE49-F238E27FC236}">
                <a16:creationId xmlns:a16="http://schemas.microsoft.com/office/drawing/2014/main" id="{3C8CC1BD-6BDB-9E42-AE3A-7858D2737D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6727786"/>
              </p:ext>
            </p:extLst>
          </p:nvPr>
        </p:nvGraphicFramePr>
        <p:xfrm>
          <a:off x="16135896" y="3389079"/>
          <a:ext cx="7486649" cy="9681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二维柱形图">
            <a:extLst>
              <a:ext uri="{FF2B5EF4-FFF2-40B4-BE49-F238E27FC236}">
                <a16:creationId xmlns:a16="http://schemas.microsoft.com/office/drawing/2014/main" id="{7E14E606-C873-AB4F-8DB1-82166D1CBF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437555"/>
              </p:ext>
            </p:extLst>
          </p:nvPr>
        </p:nvGraphicFramePr>
        <p:xfrm>
          <a:off x="359485" y="3397573"/>
          <a:ext cx="6785464" cy="9681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5867369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pip install pymars…"/>
          <p:cNvGrpSpPr/>
          <p:nvPr/>
        </p:nvGrpSpPr>
        <p:grpSpPr>
          <a:xfrm>
            <a:off x="4450815" y="3372316"/>
            <a:ext cx="15482369" cy="6454141"/>
            <a:chOff x="0" y="0"/>
            <a:chExt cx="15482368" cy="6454140"/>
          </a:xfrm>
        </p:grpSpPr>
        <p:sp>
          <p:nvSpPr>
            <p:cNvPr id="1067" name="pip install pymars…"/>
            <p:cNvSpPr txBox="1"/>
            <p:nvPr/>
          </p:nvSpPr>
          <p:spPr>
            <a:xfrm>
              <a:off x="6350" y="6349"/>
              <a:ext cx="15469669" cy="64414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00789" indent="-300789" algn="l" defTabSz="808970">
                <a:buSzPct val="100000"/>
                <a:buChar char="•"/>
                <a:defRPr sz="3000">
                  <a:solidFill>
                    <a:srgbClr val="FF26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pip install pymars</a:t>
              </a:r>
            </a:p>
            <a:p>
              <a:pPr marL="300789" indent="-300789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Mars 开源地址：</a:t>
              </a:r>
              <a:r>
                <a:rPr u="sng"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hlinkClick r:id="rId2"/>
                </a:rPr>
                <a:t>https://github.com/mars-project/mars</a:t>
              </a:r>
            </a:p>
            <a:p>
              <a:pPr marL="300789" indent="-300789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Mars 文档：</a:t>
              </a:r>
              <a:r>
                <a:rPr u="sng"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hlinkClick r:id="rId3"/>
                </a:rPr>
                <a:t>https://docs.mars-project.io/zh_CN/latest/</a:t>
              </a:r>
            </a:p>
            <a:p>
              <a:pPr marL="300789" indent="-300789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双版本发布</a:t>
              </a:r>
            </a:p>
            <a:p>
              <a:pPr marL="300789" indent="-300789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方向：</a:t>
              </a:r>
            </a:p>
            <a:p>
              <a:pPr marL="681789" lvl="1" indent="-300789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社区是重点</a:t>
              </a:r>
            </a:p>
            <a:p>
              <a:pPr marL="681789" lvl="1" indent="-300789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技术：</a:t>
              </a:r>
            </a:p>
            <a:p>
              <a:pPr marL="1062789" lvl="2" indent="-300789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Roadmap 和 Enhancement Proposal：</a:t>
              </a:r>
              <a:r>
                <a:rPr u="sng"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hlinkClick r:id="rId4"/>
                </a:rPr>
                <a:t>https://github.com/mars-project/mars/issues/537</a:t>
              </a:r>
            </a:p>
            <a:p>
              <a:pPr marL="1062789" lvl="2" indent="-300789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更好的 GPU 支持，执行和数据传输效率提升，减少调度开销</a:t>
              </a:r>
            </a:p>
            <a:p>
              <a:pPr marL="1062789" lvl="2" indent="-300789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丰富 DataFrame、 learn 和 Tensor 的接口，提升和深度学习框架之间的交互</a:t>
              </a:r>
            </a:p>
            <a:p>
              <a:pPr marL="1062789" lvl="2" indent="-300789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Mars actors 层优化，支持更高效的执行和网络效率</a:t>
              </a:r>
            </a:p>
            <a:p>
              <a:pPr marL="1062789" lvl="2" indent="-300789" algn="l" defTabSz="808970">
                <a:buSzPct val="100000"/>
                <a:buChar char="•"/>
                <a:defRPr sz="3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支持更多调度</a:t>
              </a:r>
            </a:p>
          </p:txBody>
        </p:sp>
        <p:pic>
          <p:nvPicPr>
            <p:cNvPr id="1066" name="pip install pymars… pip install pymars&#10;Mars 开源地址：https://github.com/mars-project/mars&#10;Mars 文档：https://docs.mars-project.io/zh_CN/latest/&#10;双版本发布&#10;方向：&#10;社区是重点&#10;技术：&#10;Roadmap 和 Enhancement Proposal：https://github.com/mars-project/mars/issues/537&#10;更好的 GPU 支持，执行和数据传输效率提升，减少调度开销&#10;丰富 DataFrame、 learn 和 Tensor 的接口，提升和深度学习框架之间的交互&#10;Mars actors 层优化，支持更高效的执行和网络效率&#10;支持更多调度" descr="pip install pymars… pip install pymarsMars 开源地址：https://github.com/mars-project/marsMars 文档：https://docs.mars-project.io/zh_CN/latest/双版本发布方向：社区是重点技术：Roadmap 和 Enhancement Proposal：https://github.com/mars-project/mars/issues/537更好的 GPU 支持，执行和数据传输效率提升，减少调度开销丰富 DataFrame、 learn 和 Tensor 的接口，提升和深度学习框架之间的交互Mars actors 层优化，支持更高效的执行和网络效率支持更多调度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15482369" cy="6454142"/>
            </a:xfrm>
            <a:prstGeom prst="rect">
              <a:avLst/>
            </a:prstGeom>
            <a:effectLst/>
          </p:spPr>
        </p:pic>
      </p:grpSp>
      <p:pic>
        <p:nvPicPr>
          <p:cNvPr id="1064" name="图片 24" descr="图片 2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Shape 134"/>
          <p:cNvSpPr txBox="1"/>
          <p:nvPr/>
        </p:nvSpPr>
        <p:spPr>
          <a:xfrm>
            <a:off x="772820" y="784248"/>
            <a:ext cx="5961638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Mars 现状及展望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8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1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68782" y="5977268"/>
            <a:ext cx="6646435" cy="17614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34"/>
          <p:cNvSpPr txBox="1"/>
          <p:nvPr/>
        </p:nvSpPr>
        <p:spPr>
          <a:xfrm>
            <a:off x="772820" y="784248"/>
            <a:ext cx="6124957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机器学习生命周期</a:t>
            </a:r>
          </a:p>
        </p:txBody>
      </p:sp>
      <p:pic>
        <p:nvPicPr>
          <p:cNvPr id="145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成组"/>
          <p:cNvGrpSpPr/>
          <p:nvPr/>
        </p:nvGrpSpPr>
        <p:grpSpPr>
          <a:xfrm>
            <a:off x="4620423" y="7808304"/>
            <a:ext cx="3330293" cy="3265268"/>
            <a:chOff x="0" y="-12700"/>
            <a:chExt cx="3330291" cy="3265266"/>
          </a:xfrm>
        </p:grpSpPr>
        <p:grpSp>
          <p:nvGrpSpPr>
            <p:cNvPr id="148" name="数据处理/…"/>
            <p:cNvGrpSpPr/>
            <p:nvPr/>
          </p:nvGrpSpPr>
          <p:grpSpPr>
            <a:xfrm>
              <a:off x="65024" y="-12701"/>
              <a:ext cx="3265268" cy="3265268"/>
              <a:chOff x="0" y="0"/>
              <a:chExt cx="3265267" cy="3265266"/>
            </a:xfrm>
          </p:grpSpPr>
          <p:sp>
            <p:nvSpPr>
              <p:cNvPr id="147" name="数据处理/…"/>
              <p:cNvSpPr/>
              <p:nvPr/>
            </p:nvSpPr>
            <p:spPr>
              <a:xfrm>
                <a:off x="12700" y="12700"/>
                <a:ext cx="3239868" cy="323986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数据处理/</a:t>
                </a:r>
              </a:p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数据分析</a:t>
                </a:r>
              </a:p>
            </p:txBody>
          </p:sp>
          <p:pic>
            <p:nvPicPr>
              <p:cNvPr id="146" name="数据处理/… 数据处理/&#10;数据分析" descr="数据处理/… 数据处理/数据分析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-1"/>
                <a:ext cx="3265269" cy="3265268"/>
              </a:xfrm>
              <a:prstGeom prst="rect">
                <a:avLst/>
              </a:prstGeom>
              <a:effectLst/>
            </p:spPr>
          </p:pic>
        </p:grpSp>
        <p:sp>
          <p:nvSpPr>
            <p:cNvPr id="149" name="线条"/>
            <p:cNvSpPr/>
            <p:nvPr/>
          </p:nvSpPr>
          <p:spPr>
            <a:xfrm>
              <a:off x="2774541" y="414528"/>
              <a:ext cx="154896" cy="1548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0" name="椭圆形"/>
            <p:cNvSpPr/>
            <p:nvPr/>
          </p:nvSpPr>
          <p:spPr>
            <a:xfrm>
              <a:off x="2912234" y="475276"/>
              <a:ext cx="174524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1" name="线条"/>
            <p:cNvSpPr/>
            <p:nvPr/>
          </p:nvSpPr>
          <p:spPr>
            <a:xfrm flipH="1">
              <a:off x="2728978" y="2784742"/>
              <a:ext cx="87872" cy="878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2" name="椭圆形"/>
            <p:cNvSpPr/>
            <p:nvPr/>
          </p:nvSpPr>
          <p:spPr>
            <a:xfrm>
              <a:off x="2580148" y="2791781"/>
              <a:ext cx="174524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" name="线条"/>
            <p:cNvSpPr/>
            <p:nvPr/>
          </p:nvSpPr>
          <p:spPr>
            <a:xfrm flipV="1">
              <a:off x="87261" y="1498406"/>
              <a:ext cx="1" cy="2430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4" name="椭圆形"/>
            <p:cNvSpPr/>
            <p:nvPr/>
          </p:nvSpPr>
          <p:spPr>
            <a:xfrm>
              <a:off x="0" y="1277143"/>
              <a:ext cx="174523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65" name="成组"/>
          <p:cNvGrpSpPr/>
          <p:nvPr/>
        </p:nvGrpSpPr>
        <p:grpSpPr>
          <a:xfrm>
            <a:off x="8542956" y="2572835"/>
            <a:ext cx="3330292" cy="3265267"/>
            <a:chOff x="0" y="-12700"/>
            <a:chExt cx="3330291" cy="3265266"/>
          </a:xfrm>
        </p:grpSpPr>
        <p:grpSp>
          <p:nvGrpSpPr>
            <p:cNvPr id="158" name="特征工程/…"/>
            <p:cNvGrpSpPr/>
            <p:nvPr/>
          </p:nvGrpSpPr>
          <p:grpSpPr>
            <a:xfrm>
              <a:off x="65024" y="-12701"/>
              <a:ext cx="3265268" cy="3265268"/>
              <a:chOff x="0" y="0"/>
              <a:chExt cx="3265267" cy="3265266"/>
            </a:xfrm>
          </p:grpSpPr>
          <p:sp>
            <p:nvSpPr>
              <p:cNvPr id="157" name="特征工程/…"/>
              <p:cNvSpPr/>
              <p:nvPr/>
            </p:nvSpPr>
            <p:spPr>
              <a:xfrm>
                <a:off x="12699" y="12700"/>
                <a:ext cx="3239869" cy="323986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特征工程/</a:t>
                </a:r>
              </a:p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模型训练</a:t>
                </a:r>
              </a:p>
            </p:txBody>
          </p:sp>
          <p:pic>
            <p:nvPicPr>
              <p:cNvPr id="156" name="特征工程/… 特征工程/&#10;模型训练" descr="特征工程/… 特征工程/模型训练"/>
              <p:cNvPicPr>
                <a:picLocks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1" y="0"/>
                <a:ext cx="3265269" cy="3265267"/>
              </a:xfrm>
              <a:prstGeom prst="rect">
                <a:avLst/>
              </a:prstGeom>
              <a:effectLst/>
            </p:spPr>
          </p:pic>
        </p:grpSp>
        <p:sp>
          <p:nvSpPr>
            <p:cNvPr id="159" name="线条"/>
            <p:cNvSpPr/>
            <p:nvPr/>
          </p:nvSpPr>
          <p:spPr>
            <a:xfrm>
              <a:off x="2774541" y="414528"/>
              <a:ext cx="154896" cy="1548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0" name="椭圆形"/>
            <p:cNvSpPr/>
            <p:nvPr/>
          </p:nvSpPr>
          <p:spPr>
            <a:xfrm>
              <a:off x="2912235" y="475276"/>
              <a:ext cx="174523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1" name="线条"/>
            <p:cNvSpPr/>
            <p:nvPr/>
          </p:nvSpPr>
          <p:spPr>
            <a:xfrm flipH="1">
              <a:off x="2728978" y="2784742"/>
              <a:ext cx="87872" cy="878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2" name="椭圆形"/>
            <p:cNvSpPr/>
            <p:nvPr/>
          </p:nvSpPr>
          <p:spPr>
            <a:xfrm>
              <a:off x="2580148" y="2791780"/>
              <a:ext cx="174524" cy="24305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3" name="线条"/>
            <p:cNvSpPr/>
            <p:nvPr/>
          </p:nvSpPr>
          <p:spPr>
            <a:xfrm flipV="1">
              <a:off x="87261" y="1498406"/>
              <a:ext cx="1" cy="2430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4" name="椭圆形"/>
            <p:cNvSpPr/>
            <p:nvPr/>
          </p:nvSpPr>
          <p:spPr>
            <a:xfrm>
              <a:off x="-1" y="1277143"/>
              <a:ext cx="174524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75" name="成组"/>
          <p:cNvGrpSpPr/>
          <p:nvPr/>
        </p:nvGrpSpPr>
        <p:grpSpPr>
          <a:xfrm>
            <a:off x="12482041" y="7808304"/>
            <a:ext cx="3347230" cy="3265268"/>
            <a:chOff x="0" y="-12700"/>
            <a:chExt cx="3347228" cy="3265266"/>
          </a:xfrm>
        </p:grpSpPr>
        <p:grpSp>
          <p:nvGrpSpPr>
            <p:cNvPr id="168" name="模型部署/维…"/>
            <p:cNvGrpSpPr/>
            <p:nvPr/>
          </p:nvGrpSpPr>
          <p:grpSpPr>
            <a:xfrm>
              <a:off x="65421" y="-12701"/>
              <a:ext cx="3281808" cy="3265268"/>
              <a:chOff x="0" y="0"/>
              <a:chExt cx="3281807" cy="3265266"/>
            </a:xfrm>
          </p:grpSpPr>
          <p:sp>
            <p:nvSpPr>
              <p:cNvPr id="167" name="模型部署/维…"/>
              <p:cNvSpPr/>
              <p:nvPr/>
            </p:nvSpPr>
            <p:spPr>
              <a:xfrm>
                <a:off x="12700" y="12700"/>
                <a:ext cx="3256408" cy="323986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模型部署/维</a:t>
                </a:r>
              </a:p>
              <a:p>
                <a:pPr defTabSz="808970">
                  <a:defRPr sz="3000"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护/改进</a:t>
                </a:r>
              </a:p>
            </p:txBody>
          </p:sp>
          <p:pic>
            <p:nvPicPr>
              <p:cNvPr id="166" name="模型部署/维… 模型部署/维&#10;护/改进" descr="模型部署/维… 模型部署/维护/改进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-1" y="0"/>
                <a:ext cx="3281809" cy="3265267"/>
              </a:xfrm>
              <a:prstGeom prst="rect">
                <a:avLst/>
              </a:prstGeom>
              <a:effectLst/>
            </p:spPr>
          </p:pic>
        </p:grpSp>
        <p:sp>
          <p:nvSpPr>
            <p:cNvPr id="169" name="线条"/>
            <p:cNvSpPr/>
            <p:nvPr/>
          </p:nvSpPr>
          <p:spPr>
            <a:xfrm>
              <a:off x="2788706" y="414528"/>
              <a:ext cx="155687" cy="1548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0" name="椭圆形"/>
            <p:cNvSpPr/>
            <p:nvPr/>
          </p:nvSpPr>
          <p:spPr>
            <a:xfrm>
              <a:off x="2927103" y="475276"/>
              <a:ext cx="175414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1" name="线条"/>
            <p:cNvSpPr/>
            <p:nvPr/>
          </p:nvSpPr>
          <p:spPr>
            <a:xfrm flipH="1">
              <a:off x="2742911" y="2784742"/>
              <a:ext cx="88320" cy="8787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2" name="椭圆形"/>
            <p:cNvSpPr/>
            <p:nvPr/>
          </p:nvSpPr>
          <p:spPr>
            <a:xfrm>
              <a:off x="2593322" y="2791781"/>
              <a:ext cx="175414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3" name="线条"/>
            <p:cNvSpPr/>
            <p:nvPr/>
          </p:nvSpPr>
          <p:spPr>
            <a:xfrm flipV="1">
              <a:off x="87706" y="1498406"/>
              <a:ext cx="1" cy="2430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74" name="椭圆形"/>
            <p:cNvSpPr/>
            <p:nvPr/>
          </p:nvSpPr>
          <p:spPr>
            <a:xfrm>
              <a:off x="-1" y="1277143"/>
              <a:ext cx="175415" cy="24305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808970"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214" name="连接线" descr="连接线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94872" y="5587024"/>
            <a:ext cx="1465619" cy="1963265"/>
          </a:xfrm>
          <a:prstGeom prst="rect">
            <a:avLst/>
          </a:prstGeom>
        </p:spPr>
      </p:pic>
      <p:pic>
        <p:nvPicPr>
          <p:cNvPr id="216" name="连接线" descr="连接线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979158" y="5691142"/>
            <a:ext cx="1462355" cy="1800708"/>
          </a:xfrm>
          <a:prstGeom prst="rect">
            <a:avLst/>
          </a:prstGeom>
        </p:spPr>
      </p:pic>
      <p:pic>
        <p:nvPicPr>
          <p:cNvPr id="218" name="连接线" descr="连接线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64495" y="9746829"/>
            <a:ext cx="3065566" cy="412919"/>
          </a:xfrm>
          <a:prstGeom prst="rect">
            <a:avLst/>
          </a:prstGeom>
        </p:spPr>
      </p:pic>
      <p:sp>
        <p:nvSpPr>
          <p:cNvPr id="179" name="Data"/>
          <p:cNvSpPr/>
          <p:nvPr/>
        </p:nvSpPr>
        <p:spPr>
          <a:xfrm>
            <a:off x="9645621" y="6911619"/>
            <a:ext cx="1324857" cy="1748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 defTabSz="808970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Data</a:t>
            </a:r>
          </a:p>
        </p:txBody>
      </p:sp>
      <p:grpSp>
        <p:nvGrpSpPr>
          <p:cNvPr id="188" name="成组"/>
          <p:cNvGrpSpPr/>
          <p:nvPr/>
        </p:nvGrpSpPr>
        <p:grpSpPr>
          <a:xfrm>
            <a:off x="1455650" y="2655292"/>
            <a:ext cx="4598098" cy="4659532"/>
            <a:chOff x="-6350" y="-6349"/>
            <a:chExt cx="4598096" cy="4659530"/>
          </a:xfrm>
        </p:grpSpPr>
        <p:pic>
          <p:nvPicPr>
            <p:cNvPr id="180" name="图像" descr="图像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75321" y="3638648"/>
              <a:ext cx="2270842" cy="769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图像" descr="图像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54412" y="1408805"/>
              <a:ext cx="2312660" cy="838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2" name="图像" descr="图像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4911" y="154249"/>
              <a:ext cx="4335574" cy="1039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图像" descr="图像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572752" y="1102570"/>
              <a:ext cx="1551669" cy="14508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矩形 矩形" descr="矩形 矩形"/>
            <p:cNvPicPr>
              <a:picLocks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-6350" y="-6350"/>
              <a:ext cx="4598097" cy="4659531"/>
            </a:xfrm>
            <a:prstGeom prst="rect">
              <a:avLst/>
            </a:prstGeom>
            <a:effectLst/>
          </p:spPr>
        </p:pic>
        <p:pic>
          <p:nvPicPr>
            <p:cNvPr id="186" name="图像" descr="图像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692548" y="3437201"/>
              <a:ext cx="1614779" cy="838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图像" descr="图像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99142" y="2117506"/>
              <a:ext cx="3810001" cy="1536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6" name="成组"/>
          <p:cNvGrpSpPr/>
          <p:nvPr/>
        </p:nvGrpSpPr>
        <p:grpSpPr>
          <a:xfrm>
            <a:off x="12796177" y="685922"/>
            <a:ext cx="4623844" cy="3470968"/>
            <a:chOff x="-6350" y="-6350"/>
            <a:chExt cx="4623842" cy="3470966"/>
          </a:xfrm>
        </p:grpSpPr>
        <p:pic>
          <p:nvPicPr>
            <p:cNvPr id="189" name="图像" descr="图像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90815" y="1515217"/>
              <a:ext cx="2061227" cy="747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图像" descr="图像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464183" y="110099"/>
              <a:ext cx="1380402" cy="1380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图像" descr="图像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898050" y="198720"/>
              <a:ext cx="2406318" cy="12031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图像" descr="图像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596236" y="1355536"/>
              <a:ext cx="1941754" cy="747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矩形 矩形" descr="矩形 矩形"/>
            <p:cNvPicPr>
              <a:picLocks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-6350" y="-6351"/>
              <a:ext cx="4623843" cy="3470968"/>
            </a:xfrm>
            <a:prstGeom prst="rect">
              <a:avLst/>
            </a:prstGeom>
            <a:effectLst/>
          </p:spPr>
        </p:pic>
        <p:pic>
          <p:nvPicPr>
            <p:cNvPr id="195" name="图像" descr="图像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529736" y="2375749"/>
              <a:ext cx="1551669" cy="8055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3" name="成组"/>
          <p:cNvGrpSpPr/>
          <p:nvPr/>
        </p:nvGrpSpPr>
        <p:grpSpPr>
          <a:xfrm>
            <a:off x="15436780" y="10502958"/>
            <a:ext cx="3831270" cy="2611683"/>
            <a:chOff x="0" y="0"/>
            <a:chExt cx="3831269" cy="2611681"/>
          </a:xfrm>
        </p:grpSpPr>
        <p:pic>
          <p:nvPicPr>
            <p:cNvPr id="197" name="图像" descr="图像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31123" y="0"/>
              <a:ext cx="1536030" cy="1536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8" name="图像" descr="图像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875370" y="1306989"/>
              <a:ext cx="1538889" cy="11669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9" name="图像" descr="图像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0" y="1442966"/>
              <a:ext cx="1598275" cy="8950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矩形 矩形" descr="矩形 矩形"/>
            <p:cNvPicPr>
              <a:picLocks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40228" y="7922"/>
              <a:ext cx="3791042" cy="2603760"/>
            </a:xfrm>
            <a:prstGeom prst="rect">
              <a:avLst/>
            </a:prstGeom>
            <a:effectLst/>
          </p:spPr>
        </p:pic>
        <p:pic>
          <p:nvPicPr>
            <p:cNvPr id="202" name="图像" descr="图像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2397191" y="298830"/>
              <a:ext cx="495251" cy="938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4" name="箭头"/>
          <p:cNvSpPr/>
          <p:nvPr/>
        </p:nvSpPr>
        <p:spPr>
          <a:xfrm>
            <a:off x="2544953" y="8873725"/>
            <a:ext cx="1266808" cy="1134426"/>
          </a:xfrm>
          <a:prstGeom prst="rightArrow">
            <a:avLst>
              <a:gd name="adj1" fmla="val 40178"/>
              <a:gd name="adj2" fmla="val 560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7" name="训练的模型"/>
          <p:cNvGrpSpPr/>
          <p:nvPr/>
        </p:nvGrpSpPr>
        <p:grpSpPr>
          <a:xfrm>
            <a:off x="19112324" y="8920988"/>
            <a:ext cx="2591198" cy="1039899"/>
            <a:chOff x="0" y="0"/>
            <a:chExt cx="2591196" cy="1039897"/>
          </a:xfrm>
        </p:grpSpPr>
        <p:sp>
          <p:nvSpPr>
            <p:cNvPr id="206" name="训练的模型"/>
            <p:cNvSpPr/>
            <p:nvPr/>
          </p:nvSpPr>
          <p:spPr>
            <a:xfrm>
              <a:off x="6349" y="6350"/>
              <a:ext cx="2578498" cy="10271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808970">
                <a:defRPr sz="30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训练的模型</a:t>
              </a:r>
            </a:p>
          </p:txBody>
        </p:sp>
        <p:pic>
          <p:nvPicPr>
            <p:cNvPr id="205" name="训练的模型 训练的模型" descr="训练的模型 训练的模型"/>
            <p:cNvPicPr>
              <a:picLocks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-1" y="0"/>
              <a:ext cx="2591198" cy="1039898"/>
            </a:xfrm>
            <a:prstGeom prst="rect">
              <a:avLst/>
            </a:prstGeom>
            <a:effectLst/>
          </p:spPr>
        </p:pic>
      </p:grpSp>
      <p:pic>
        <p:nvPicPr>
          <p:cNvPr id="220" name="连接线" descr="连接线"/>
          <p:cNvPicPr>
            <a:picLocks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20345318" y="8085835"/>
            <a:ext cx="124798" cy="847854"/>
          </a:xfrm>
          <a:prstGeom prst="rect">
            <a:avLst/>
          </a:prstGeom>
        </p:spPr>
      </p:pic>
      <p:pic>
        <p:nvPicPr>
          <p:cNvPr id="222" name="连接线" descr="连接线"/>
          <p:cNvPicPr>
            <a:picLocks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0345318" y="9948101"/>
            <a:ext cx="124798" cy="847940"/>
          </a:xfrm>
          <a:prstGeom prst="rect">
            <a:avLst/>
          </a:prstGeom>
        </p:spPr>
      </p:pic>
      <p:sp>
        <p:nvSpPr>
          <p:cNvPr id="210" name="{ 新的数据 }"/>
          <p:cNvSpPr txBox="1"/>
          <p:nvPr/>
        </p:nvSpPr>
        <p:spPr>
          <a:xfrm>
            <a:off x="19387912" y="7473695"/>
            <a:ext cx="2040023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808970"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{ 新的数据 }</a:t>
            </a:r>
          </a:p>
        </p:txBody>
      </p:sp>
      <p:sp>
        <p:nvSpPr>
          <p:cNvPr id="211" name="{ 预测 }"/>
          <p:cNvSpPr txBox="1"/>
          <p:nvPr/>
        </p:nvSpPr>
        <p:spPr>
          <a:xfrm>
            <a:off x="19768912" y="10783340"/>
            <a:ext cx="1278023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808970">
              <a:defRPr sz="3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{ 预测 }</a:t>
            </a:r>
          </a:p>
        </p:txBody>
      </p:sp>
      <p:sp>
        <p:nvSpPr>
          <p:cNvPr id="212" name="往往要占用 80% 的时间"/>
          <p:cNvSpPr/>
          <p:nvPr/>
        </p:nvSpPr>
        <p:spPr>
          <a:xfrm>
            <a:off x="4988383" y="11057804"/>
            <a:ext cx="2581673" cy="1193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14" y="0"/>
                </a:moveTo>
                <a:lnTo>
                  <a:pt x="8955" y="3146"/>
                </a:lnTo>
                <a:lnTo>
                  <a:pt x="1079" y="3146"/>
                </a:lnTo>
                <a:cubicBezTo>
                  <a:pt x="483" y="3146"/>
                  <a:pt x="0" y="4190"/>
                  <a:pt x="0" y="5481"/>
                </a:cubicBezTo>
                <a:lnTo>
                  <a:pt x="0" y="19265"/>
                </a:lnTo>
                <a:cubicBezTo>
                  <a:pt x="0" y="20556"/>
                  <a:pt x="483" y="21600"/>
                  <a:pt x="1079" y="21600"/>
                </a:cubicBezTo>
                <a:lnTo>
                  <a:pt x="20521" y="21600"/>
                </a:lnTo>
                <a:cubicBezTo>
                  <a:pt x="21117" y="21600"/>
                  <a:pt x="21600" y="20556"/>
                  <a:pt x="21600" y="19265"/>
                </a:cubicBezTo>
                <a:lnTo>
                  <a:pt x="21600" y="5481"/>
                </a:lnTo>
                <a:cubicBezTo>
                  <a:pt x="21600" y="4190"/>
                  <a:pt x="21117" y="3146"/>
                  <a:pt x="20521" y="3146"/>
                </a:cubicBezTo>
                <a:lnTo>
                  <a:pt x="13272" y="3146"/>
                </a:lnTo>
                <a:lnTo>
                  <a:pt x="11114" y="0"/>
                </a:lnTo>
                <a:close/>
              </a:path>
            </a:pathLst>
          </a:custGeom>
          <a:solidFill>
            <a:schemeClr val="accent5">
              <a:satOff val="-30358"/>
              <a:lumOff val="14901"/>
            </a:schemeClr>
          </a:solidFill>
          <a:ln>
            <a:solidFill>
              <a:srgbClr val="C82101"/>
            </a:solidFill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def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往往要占用 80% 的时间</a:t>
            </a:r>
          </a:p>
        </p:txBody>
      </p:sp>
      <p:sp>
        <p:nvSpPr>
          <p:cNvPr id="213" name="箭头"/>
          <p:cNvSpPr/>
          <p:nvPr/>
        </p:nvSpPr>
        <p:spPr>
          <a:xfrm>
            <a:off x="16712643" y="8873725"/>
            <a:ext cx="1266808" cy="1134426"/>
          </a:xfrm>
          <a:prstGeom prst="rightArrow">
            <a:avLst>
              <a:gd name="adj1" fmla="val 40178"/>
              <a:gd name="adj2" fmla="val 56094"/>
            </a:avLst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32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32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" presetClass="entr" presetSubtype="32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  <p:bldP spid="165" grpId="4" animBg="1" advAuto="0"/>
      <p:bldP spid="175" grpId="7" animBg="1" advAuto="0"/>
      <p:bldP spid="214" grpId="3" animBg="1" advAuto="0"/>
      <p:bldP spid="216" grpId="6" animBg="1" advAuto="0"/>
      <p:bldP spid="218" grpId="15" animBg="1" advAuto="0"/>
      <p:bldP spid="188" grpId="2" animBg="1" advAuto="0"/>
      <p:bldP spid="196" grpId="5" animBg="1" advAuto="0"/>
      <p:bldP spid="203" grpId="8" animBg="1" advAuto="0"/>
      <p:bldP spid="207" grpId="10" animBg="1" advAuto="0"/>
      <p:bldP spid="220" grpId="12" animBg="1" advAuto="0"/>
      <p:bldP spid="222" grpId="13" animBg="1" advAuto="0"/>
      <p:bldP spid="210" grpId="11" animBg="1" advAuto="0"/>
      <p:bldP spid="211" grpId="14" animBg="1" advAuto="0"/>
      <p:bldP spid="212" grpId="16" animBg="1" advAuto="0"/>
      <p:bldP spid="213" grpId="9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134"/>
          <p:cNvSpPr txBox="1"/>
          <p:nvPr/>
        </p:nvSpPr>
        <p:spPr>
          <a:xfrm>
            <a:off x="772820" y="784248"/>
            <a:ext cx="751356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Google 趋势（全球）</a:t>
            </a:r>
          </a:p>
        </p:txBody>
      </p:sp>
      <p:pic>
        <p:nvPicPr>
          <p:cNvPr id="226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8788" y="1709511"/>
            <a:ext cx="16906424" cy="12059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134"/>
          <p:cNvSpPr txBox="1"/>
          <p:nvPr/>
        </p:nvSpPr>
        <p:spPr>
          <a:xfrm>
            <a:off x="772820" y="784248"/>
            <a:ext cx="913028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日益增长的数据科学技术栈</a:t>
            </a:r>
          </a:p>
        </p:txBody>
      </p:sp>
      <p:pic>
        <p:nvPicPr>
          <p:cNvPr id="230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2704" y="7624026"/>
            <a:ext cx="3323498" cy="1204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29453" y="5519726"/>
            <a:ext cx="3810001" cy="153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07804" y="5858853"/>
            <a:ext cx="4235005" cy="858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20826" y="3557409"/>
            <a:ext cx="3827254" cy="153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387440" y="3886859"/>
            <a:ext cx="4275734" cy="87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407804" y="7811494"/>
            <a:ext cx="4235005" cy="829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2" animBg="1" advAuto="0"/>
      <p:bldP spid="235" grpId="1" animBg="1" advAuto="0"/>
      <p:bldP spid="236" grpId="3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捂嘴.png" descr="捂嘴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0521" y="-1"/>
            <a:ext cx="13716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Data Scientist"/>
          <p:cNvSpPr txBox="1"/>
          <p:nvPr/>
        </p:nvSpPr>
        <p:spPr>
          <a:xfrm>
            <a:off x="9917830" y="5905950"/>
            <a:ext cx="255670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808970">
              <a:defRPr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Data Scientist</a:t>
            </a:r>
          </a:p>
        </p:txBody>
      </p:sp>
      <p:sp>
        <p:nvSpPr>
          <p:cNvPr id="241" name="Data Engineer"/>
          <p:cNvSpPr txBox="1"/>
          <p:nvPr/>
        </p:nvSpPr>
        <p:spPr>
          <a:xfrm>
            <a:off x="14858392" y="1996406"/>
            <a:ext cx="263592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808970">
              <a:defRPr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Data Engineer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134"/>
          <p:cNvSpPr txBox="1"/>
          <p:nvPr/>
        </p:nvSpPr>
        <p:spPr>
          <a:xfrm>
            <a:off x="4336399" y="5871209"/>
            <a:ext cx="15711203" cy="1973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800" spc="116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t>Mars：numpy、pandas、scikit-learn 的并行和分布式加速器，</a:t>
            </a:r>
            <a:r>
              <a:rPr>
                <a:solidFill>
                  <a:schemeClr val="accent4"/>
                </a:solidFill>
              </a:rPr>
              <a:t>处理更多数据</a:t>
            </a:r>
          </a:p>
        </p:txBody>
      </p:sp>
      <p:pic>
        <p:nvPicPr>
          <p:cNvPr id="244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图片 24" descr="图片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1250" y="1009035"/>
            <a:ext cx="3461295" cy="9051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9" name="1 import numpy as np…"/>
          <p:cNvGrpSpPr/>
          <p:nvPr/>
        </p:nvGrpSpPr>
        <p:grpSpPr>
          <a:xfrm>
            <a:off x="740409" y="1490979"/>
            <a:ext cx="9640849" cy="12042142"/>
            <a:chOff x="0" y="0"/>
            <a:chExt cx="9640847" cy="12042140"/>
          </a:xfrm>
        </p:grpSpPr>
        <p:sp>
          <p:nvSpPr>
            <p:cNvPr id="248" name="1 import numpy as np…"/>
            <p:cNvSpPr txBox="1"/>
            <p:nvPr/>
          </p:nvSpPr>
          <p:spPr>
            <a:xfrm>
              <a:off x="6349" y="6349"/>
              <a:ext cx="9628149" cy="12029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1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numpy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np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2 </a:t>
              </a:r>
              <a:r>
                <a:rPr b="1">
                  <a:solidFill>
                    <a:srgbClr val="379A6A"/>
                  </a:solidFill>
                </a:rPr>
                <a:t>from</a:t>
              </a:r>
              <a:r>
                <a:t> scipy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special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erf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3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4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5 </a:t>
              </a:r>
              <a:r>
                <a:rPr b="1">
                  <a:solidFill>
                    <a:srgbClr val="379A6A"/>
                  </a:solidFill>
                </a:rPr>
                <a:t>def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black_scholes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P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T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rate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vol</a:t>
              </a:r>
              <a:r>
                <a:rPr>
                  <a:solidFill>
                    <a:srgbClr val="7A7A7A"/>
                  </a:solidFill>
                </a:rPr>
                <a:t>):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6 </a:t>
              </a:r>
              <a:r>
                <a:t>    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np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log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P </a:t>
              </a:r>
              <a:r>
                <a:rPr>
                  <a:solidFill>
                    <a:srgbClr val="7A7A7A"/>
                  </a:solidFill>
                </a:rPr>
                <a:t>/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7 </a:t>
              </a:r>
              <a:r>
                <a:t>    b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T </a:t>
              </a:r>
              <a:r>
                <a:rPr>
                  <a:solidFill>
                    <a:srgbClr val="7A7A7A"/>
                  </a:solidFill>
                </a:rPr>
                <a:t>* -</a:t>
              </a:r>
              <a:r>
                <a:t>rate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8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9 </a:t>
              </a:r>
              <a:r>
                <a:t>    z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T </a:t>
              </a:r>
              <a:r>
                <a:rPr>
                  <a:solidFill>
                    <a:srgbClr val="7A7A7A"/>
                  </a:solidFill>
                </a:rPr>
                <a:t>* (</a:t>
              </a:r>
              <a:r>
                <a:t>vol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vol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10 </a:t>
              </a:r>
              <a:r>
                <a:t>    c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0.25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z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11 </a:t>
              </a:r>
              <a:r>
                <a:t>    y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1.0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/</a:t>
              </a:r>
              <a:r>
                <a:t> np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sqrt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z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12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13 </a:t>
              </a:r>
              <a:r>
                <a:t>    w1 </a:t>
              </a:r>
              <a:r>
                <a:rPr>
                  <a:solidFill>
                    <a:srgbClr val="7A7A7A"/>
                  </a:solidFill>
                </a:rPr>
                <a:t>= (</a:t>
              </a:r>
              <a:r>
                <a:t>a </a:t>
              </a:r>
              <a:r>
                <a:rPr>
                  <a:solidFill>
                    <a:srgbClr val="7A7A7A"/>
                  </a:solidFill>
                </a:rPr>
                <a:t>-</a:t>
              </a:r>
              <a:r>
                <a:t> b </a:t>
              </a:r>
              <a:r>
                <a:rPr>
                  <a:solidFill>
                    <a:srgbClr val="7A7A7A"/>
                  </a:solidFill>
                </a:rPr>
                <a:t>+</a:t>
              </a:r>
              <a:r>
                <a:t> c</a:t>
              </a:r>
              <a:r>
                <a:rPr>
                  <a:solidFill>
                    <a:srgbClr val="7A7A7A"/>
                  </a:solidFill>
                </a:rPr>
                <a:t>) *</a:t>
              </a:r>
              <a:r>
                <a:t> y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14 </a:t>
              </a:r>
              <a:r>
                <a:t>    w2 </a:t>
              </a:r>
              <a:r>
                <a:rPr>
                  <a:solidFill>
                    <a:srgbClr val="7A7A7A"/>
                  </a:solidFill>
                </a:rPr>
                <a:t>= (</a:t>
              </a:r>
              <a:r>
                <a:t>a </a:t>
              </a:r>
              <a:r>
                <a:rPr>
                  <a:solidFill>
                    <a:srgbClr val="7A7A7A"/>
                  </a:solidFill>
                </a:rPr>
                <a:t>-</a:t>
              </a:r>
              <a:r>
                <a:t> b </a:t>
              </a:r>
              <a:r>
                <a:rPr>
                  <a:solidFill>
                    <a:srgbClr val="7A7A7A"/>
                  </a:solidFill>
                </a:rPr>
                <a:t>-</a:t>
              </a:r>
              <a:r>
                <a:t> c</a:t>
              </a:r>
              <a:r>
                <a:rPr>
                  <a:solidFill>
                    <a:srgbClr val="7A7A7A"/>
                  </a:solidFill>
                </a:rPr>
                <a:t>) *</a:t>
              </a:r>
              <a:r>
                <a:t> y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15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16 </a:t>
              </a:r>
              <a:r>
                <a:t>    d1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0.5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+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0.5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</a:t>
              </a:r>
              <a:r>
                <a:rPr>
                  <a:solidFill>
                    <a:srgbClr val="021CA1"/>
                  </a:solidFill>
                </a:rPr>
                <a:t>erf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w1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17 </a:t>
              </a:r>
              <a:r>
                <a:t>    d2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0.5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+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0.5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</a:t>
              </a:r>
              <a:r>
                <a:rPr>
                  <a:solidFill>
                    <a:srgbClr val="021CA1"/>
                  </a:solidFill>
                </a:rPr>
                <a:t>erf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w2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18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19 </a:t>
              </a:r>
              <a:r>
                <a:t>    Se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np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exp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b</a:t>
              </a:r>
              <a:r>
                <a:rPr>
                  <a:solidFill>
                    <a:srgbClr val="7A7A7A"/>
                  </a:solidFill>
                </a:rPr>
                <a:t>) *</a:t>
              </a:r>
              <a:r>
                <a:t> S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20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21 </a:t>
              </a:r>
              <a:r>
                <a:t>    call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P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d1 </a:t>
              </a:r>
              <a:r>
                <a:rPr>
                  <a:solidFill>
                    <a:srgbClr val="7A7A7A"/>
                  </a:solidFill>
                </a:rPr>
                <a:t>-</a:t>
              </a:r>
              <a:r>
                <a:t> Se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d2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22 </a:t>
              </a:r>
              <a:r>
                <a:t>    put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call </a:t>
              </a:r>
              <a:r>
                <a:rPr>
                  <a:solidFill>
                    <a:srgbClr val="7A7A7A"/>
                  </a:solidFill>
                </a:rPr>
                <a:t>-</a:t>
              </a:r>
              <a:r>
                <a:t> P </a:t>
              </a:r>
              <a:r>
                <a:rPr>
                  <a:solidFill>
                    <a:srgbClr val="7A7A7A"/>
                  </a:solidFill>
                </a:rPr>
                <a:t>+</a:t>
              </a:r>
              <a:r>
                <a:t> Se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23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379A6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24 </a:t>
              </a:r>
              <a:r>
                <a:rPr>
                  <a:solidFill>
                    <a:srgbClr val="000000"/>
                  </a:solidFill>
                </a:rPr>
                <a:t>    </a:t>
              </a:r>
              <a:r>
                <a:rPr b="1"/>
                <a:t>return</a:t>
              </a:r>
              <a:r>
                <a:rPr>
                  <a:solidFill>
                    <a:srgbClr val="000000"/>
                  </a:solidFill>
                </a:rPr>
                <a:t> call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put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25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26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27 </a:t>
              </a:r>
              <a:r>
                <a:rPr>
                  <a:solidFill>
                    <a:srgbClr val="000000"/>
                  </a:solidFill>
                </a:rPr>
                <a:t>N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50000000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28 </a:t>
              </a:r>
              <a:r>
                <a:rPr>
                  <a:solidFill>
                    <a:srgbClr val="000000"/>
                  </a:solidFill>
                </a:rPr>
                <a:t>price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np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00000"/>
                  </a:solidFill>
                </a:rP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uniform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10.0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50.0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N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29 </a:t>
              </a:r>
              <a:r>
                <a:t>strike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np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uniform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10.0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50.0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N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30 </a:t>
              </a:r>
              <a:r>
                <a:rPr>
                  <a:solidFill>
                    <a:srgbClr val="000000"/>
                  </a:solidFill>
                </a:rPr>
                <a:t>t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np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00000"/>
                  </a:solidFill>
                </a:rP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uniform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1.0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2.0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N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31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black_scholes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price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strike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t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0.1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0.2</a:t>
              </a:r>
              <a:r>
                <a:rPr>
                  <a:solidFill>
                    <a:srgbClr val="7A7A7A"/>
                  </a:solidFill>
                </a:rPr>
                <a:t>))</a:t>
              </a: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>
                <a:solidFill>
                  <a:srgbClr val="000000"/>
                </a:solidFill>
              </a:endParaRPr>
            </a:p>
          </p:txBody>
        </p:sp>
        <p:pic>
          <p:nvPicPr>
            <p:cNvPr id="247" name="1 import numpy as np…   1 import numpy as np&#10;  2 from scipy.special import erf&#10;  3 &#10;  4 &#10;  5 def black_scholes(P, S, T, rate, vol):&#10;  6     a = np.log(P / S)&#10;  7     b = T * -rate&#10;  8 &#10;  9     z = T * (vol * vol * 2)&#10; 10     c = 0.25 * z&#10; 11     y = 1.0 / np.sqrt(z)&#10; 12 &#10; 13     w1 = (a - b + c) * y&#10; 14     w2 = (a - b - c) * y&#10; 15 &#10; 16     d1 = 0.5 + 0.5 * erf(w1)&#10; 17     d2 = 0.5 + 0.5 * erf(w2)&#10; 18 &#10; 19     Se = np.exp(b) * S&#10; 20 &#10; 21     call = P * d1 - Se * d2&#10; 22     put = call - P + Se&#10; 23 &#10; 24     return call, put&#10; 25 &#10; 26 &#10; 27 N = 50000000&#10; 28 price = np.random.uniform(10.0, 50.0, N)&#10; 29 strike = np.random.uniform(10.0, 50.0, N)&#10; 30 t = np.random.uniform(1.0, 2.0, N)&#10; 31 print(black_scholes(price, strike, t, 0.1, 0.2))&#10;&#10;" descr="1 import numpy as np…   1 import numpy as np  2 from scipy.special import erf  3   4   5 def black_scholes(P, S, T, rate, vol):  6     a = np.log(P / S)  7     b = T * -rate  8   9     z = T * (vol * vol * 2) 10     c = 0.25 * z 11     y = 1.0 / np.sqrt(z) 12  13     w1 = (a - b + c) * y 14     w2 = (a - b - c) * y 15  16     d1 = 0.5 + 0.5 * erf(w1) 17     d2 = 0.5 + 0.5 * erf(w2) 18  19     Se = np.exp(b) * S 20  21     call = P * d1 - Se * d2 22     put = call - P + Se 23  24     return call, put 25  26  27 N = 50000000 28 price = np.random.uniform(10.0, 50.0, N) 29 strike = np.random.uniform(10.0, 50.0, N) 30 t = np.random.uniform(1.0, 2.0, N) 31 print(black_scholes(price, strike, t, 0.1, 0.2))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9640849" cy="12042142"/>
            </a:xfrm>
            <a:prstGeom prst="rect">
              <a:avLst/>
            </a:prstGeom>
            <a:effectLst/>
          </p:spPr>
        </p:pic>
      </p:grpSp>
      <p:sp>
        <p:nvSpPr>
          <p:cNvPr id="250" name="Shape 134"/>
          <p:cNvSpPr txBox="1"/>
          <p:nvPr/>
        </p:nvSpPr>
        <p:spPr>
          <a:xfrm>
            <a:off x="4606151" y="434998"/>
            <a:ext cx="190936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Numpy</a:t>
            </a:r>
          </a:p>
        </p:txBody>
      </p:sp>
      <p:grpSp>
        <p:nvGrpSpPr>
          <p:cNvPr id="253" name="1 import mars.tensor as mt…"/>
          <p:cNvGrpSpPr/>
          <p:nvPr/>
        </p:nvGrpSpPr>
        <p:grpSpPr>
          <a:xfrm>
            <a:off x="10697209" y="1490979"/>
            <a:ext cx="9640849" cy="12042141"/>
            <a:chOff x="0" y="0"/>
            <a:chExt cx="9640847" cy="12042140"/>
          </a:xfrm>
        </p:grpSpPr>
        <p:sp>
          <p:nvSpPr>
            <p:cNvPr id="252" name="1 import mars.tensor as mt…"/>
            <p:cNvSpPr txBox="1"/>
            <p:nvPr/>
          </p:nvSpPr>
          <p:spPr>
            <a:xfrm>
              <a:off x="6350" y="6349"/>
              <a:ext cx="9628148" cy="12029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1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mars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tensor </a:t>
              </a:r>
              <a:r>
                <a:rPr b="1">
                  <a:solidFill>
                    <a:srgbClr val="379A6A"/>
                  </a:solidFill>
                </a:rPr>
                <a:t>as</a:t>
              </a:r>
              <a:r>
                <a:t> mt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2 </a:t>
              </a:r>
              <a:r>
                <a:rPr b="1">
                  <a:solidFill>
                    <a:srgbClr val="379A6A"/>
                  </a:solidFill>
                </a:rPr>
                <a:t>from</a:t>
              </a:r>
              <a:r>
                <a:t> mars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tensor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special </a:t>
              </a:r>
              <a:r>
                <a:rPr b="1">
                  <a:solidFill>
                    <a:srgbClr val="379A6A"/>
                  </a:solidFill>
                </a:rPr>
                <a:t>import</a:t>
              </a:r>
              <a:r>
                <a:t> erf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3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4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5 </a:t>
              </a:r>
              <a:r>
                <a:rPr b="1">
                  <a:solidFill>
                    <a:srgbClr val="379A6A"/>
                  </a:solidFill>
                </a:rPr>
                <a:t>def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black_scholes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P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S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T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rate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vol</a:t>
              </a:r>
              <a:r>
                <a:rPr>
                  <a:solidFill>
                    <a:srgbClr val="7A7A7A"/>
                  </a:solidFill>
                </a:rPr>
                <a:t>):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6 </a:t>
              </a:r>
              <a:r>
                <a:t>    a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log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P </a:t>
              </a:r>
              <a:r>
                <a:rPr>
                  <a:solidFill>
                    <a:srgbClr val="7A7A7A"/>
                  </a:solidFill>
                </a:rPr>
                <a:t>/</a:t>
              </a:r>
              <a:r>
                <a:t> S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7 </a:t>
              </a:r>
              <a:r>
                <a:t>    b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T </a:t>
              </a:r>
              <a:r>
                <a:rPr>
                  <a:solidFill>
                    <a:srgbClr val="7A7A7A"/>
                  </a:solidFill>
                </a:rPr>
                <a:t>* -</a:t>
              </a:r>
              <a:r>
                <a:t>rate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8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 9 </a:t>
              </a:r>
              <a:r>
                <a:t>    z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T </a:t>
              </a:r>
              <a:r>
                <a:rPr>
                  <a:solidFill>
                    <a:srgbClr val="7A7A7A"/>
                  </a:solidFill>
                </a:rPr>
                <a:t>* (</a:t>
              </a:r>
              <a:r>
                <a:t>vol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vol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2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10 </a:t>
              </a:r>
              <a:r>
                <a:t>    c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0.25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z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11 </a:t>
              </a:r>
              <a:r>
                <a:t>    y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1.0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/</a:t>
              </a:r>
              <a: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sqrt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z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12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13 </a:t>
              </a:r>
              <a:r>
                <a:t>    w1 </a:t>
              </a:r>
              <a:r>
                <a:rPr>
                  <a:solidFill>
                    <a:srgbClr val="7A7A7A"/>
                  </a:solidFill>
                </a:rPr>
                <a:t>= (</a:t>
              </a:r>
              <a:r>
                <a:t>a </a:t>
              </a:r>
              <a:r>
                <a:rPr>
                  <a:solidFill>
                    <a:srgbClr val="7A7A7A"/>
                  </a:solidFill>
                </a:rPr>
                <a:t>-</a:t>
              </a:r>
              <a:r>
                <a:t> b </a:t>
              </a:r>
              <a:r>
                <a:rPr>
                  <a:solidFill>
                    <a:srgbClr val="7A7A7A"/>
                  </a:solidFill>
                </a:rPr>
                <a:t>+</a:t>
              </a:r>
              <a:r>
                <a:t> c</a:t>
              </a:r>
              <a:r>
                <a:rPr>
                  <a:solidFill>
                    <a:srgbClr val="7A7A7A"/>
                  </a:solidFill>
                </a:rPr>
                <a:t>) *</a:t>
              </a:r>
              <a:r>
                <a:t> y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14 </a:t>
              </a:r>
              <a:r>
                <a:t>    w2 </a:t>
              </a:r>
              <a:r>
                <a:rPr>
                  <a:solidFill>
                    <a:srgbClr val="7A7A7A"/>
                  </a:solidFill>
                </a:rPr>
                <a:t>= (</a:t>
              </a:r>
              <a:r>
                <a:t>a </a:t>
              </a:r>
              <a:r>
                <a:rPr>
                  <a:solidFill>
                    <a:srgbClr val="7A7A7A"/>
                  </a:solidFill>
                </a:rPr>
                <a:t>-</a:t>
              </a:r>
              <a:r>
                <a:t> b </a:t>
              </a:r>
              <a:r>
                <a:rPr>
                  <a:solidFill>
                    <a:srgbClr val="7A7A7A"/>
                  </a:solidFill>
                </a:rPr>
                <a:t>-</a:t>
              </a:r>
              <a:r>
                <a:t> c</a:t>
              </a:r>
              <a:r>
                <a:rPr>
                  <a:solidFill>
                    <a:srgbClr val="7A7A7A"/>
                  </a:solidFill>
                </a:rPr>
                <a:t>) *</a:t>
              </a:r>
              <a:r>
                <a:t> y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15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16 </a:t>
              </a:r>
              <a:r>
                <a:t>    d1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0.5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+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0.5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</a:t>
              </a:r>
              <a:r>
                <a:rPr>
                  <a:solidFill>
                    <a:srgbClr val="021CA1"/>
                  </a:solidFill>
                </a:rPr>
                <a:t>erf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w1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17 </a:t>
              </a:r>
              <a:r>
                <a:t>    d2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0.5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+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0.5</a:t>
              </a:r>
              <a:r>
                <a:t>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</a:t>
              </a:r>
              <a:r>
                <a:rPr>
                  <a:solidFill>
                    <a:srgbClr val="021CA1"/>
                  </a:solidFill>
                </a:rPr>
                <a:t>erf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w2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18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19 </a:t>
              </a:r>
              <a:r>
                <a:t>    Se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exp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b</a:t>
              </a:r>
              <a:r>
                <a:rPr>
                  <a:solidFill>
                    <a:srgbClr val="7A7A7A"/>
                  </a:solidFill>
                </a:rPr>
                <a:t>) *</a:t>
              </a:r>
              <a:r>
                <a:t> S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20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21 </a:t>
              </a:r>
              <a:r>
                <a:t>    call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P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d1 </a:t>
              </a:r>
              <a:r>
                <a:rPr>
                  <a:solidFill>
                    <a:srgbClr val="7A7A7A"/>
                  </a:solidFill>
                </a:rPr>
                <a:t>-</a:t>
              </a:r>
              <a:r>
                <a:t> Se </a:t>
              </a:r>
              <a:r>
                <a:rPr>
                  <a:solidFill>
                    <a:srgbClr val="7A7A7A"/>
                  </a:solidFill>
                </a:rPr>
                <a:t>*</a:t>
              </a:r>
              <a:r>
                <a:t> d2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22 </a:t>
              </a:r>
              <a:r>
                <a:t>    put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call </a:t>
              </a:r>
              <a:r>
                <a:rPr>
                  <a:solidFill>
                    <a:srgbClr val="7A7A7A"/>
                  </a:solidFill>
                </a:rPr>
                <a:t>-</a:t>
              </a:r>
              <a:r>
                <a:t> P </a:t>
              </a:r>
              <a:r>
                <a:rPr>
                  <a:solidFill>
                    <a:srgbClr val="7A7A7A"/>
                  </a:solidFill>
                </a:rPr>
                <a:t>+</a:t>
              </a:r>
              <a:r>
                <a:t> Se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23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379A6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24 </a:t>
              </a:r>
              <a:r>
                <a:rPr>
                  <a:solidFill>
                    <a:srgbClr val="000000"/>
                  </a:solidFill>
                </a:rPr>
                <a:t>    </a:t>
              </a:r>
              <a:r>
                <a:rPr b="1"/>
                <a:t>return</a:t>
              </a:r>
              <a:r>
                <a:rPr>
                  <a:solidFill>
                    <a:srgbClr val="000000"/>
                  </a:solidFill>
                </a:rPr>
                <a:t> call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put</a:t>
              </a: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25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686868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26 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FF39A4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27 </a:t>
              </a:r>
              <a:r>
                <a:rPr>
                  <a:solidFill>
                    <a:srgbClr val="000000"/>
                  </a:solidFill>
                </a:rPr>
                <a:t>N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50000000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28 </a:t>
              </a:r>
              <a:r>
                <a:rPr>
                  <a:solidFill>
                    <a:srgbClr val="000000"/>
                  </a:solidFill>
                </a:rPr>
                <a:t>price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00000"/>
                  </a:solidFill>
                </a:rP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uniform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10.0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50.0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N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29 </a:t>
              </a:r>
              <a:r>
                <a:t>strike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21CA1"/>
                  </a:solidFill>
                </a:rPr>
                <a:t>uniform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10.0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50.0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N</a:t>
              </a:r>
              <a:r>
                <a:rPr>
                  <a:solidFill>
                    <a:srgbClr val="7A7A7A"/>
                  </a:solidFill>
                </a:rPr>
                <a:t>)</a:t>
              </a: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30 </a:t>
              </a:r>
              <a:r>
                <a:rPr>
                  <a:solidFill>
                    <a:srgbClr val="000000"/>
                  </a:solidFill>
                </a:rPr>
                <a:t>t </a:t>
              </a:r>
              <a:r>
                <a:rPr>
                  <a:solidFill>
                    <a:srgbClr val="7A7A7A"/>
                  </a:solidFill>
                </a:rPr>
                <a:t>=</a:t>
              </a:r>
              <a:r>
                <a:rPr>
                  <a:solidFill>
                    <a:srgbClr val="000000"/>
                  </a:solidFill>
                </a:rPr>
                <a:t> 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rPr>
                  <a:solidFill>
                    <a:srgbClr val="000000"/>
                  </a:solidFill>
                </a:rPr>
                <a:t>random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uniform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FF39A4"/>
                  </a:solidFill>
                </a:rPr>
                <a:t>1.0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rgbClr val="FF39A4"/>
                  </a:solidFill>
                </a:rPr>
                <a:t>2.0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N</a:t>
              </a:r>
              <a:r>
                <a:rPr>
                  <a:solidFill>
                    <a:srgbClr val="7A7A7A"/>
                  </a:solidFill>
                </a:rPr>
                <a:t>)</a:t>
              </a:r>
              <a:endParaRPr>
                <a:solidFill>
                  <a:srgbClr val="000000"/>
                </a:solidFill>
              </a:endParaRPr>
            </a:p>
            <a:p>
              <a:pPr algn="l" defTabSz="457200">
                <a:defRPr sz="2400">
                  <a:solidFill>
                    <a:srgbClr val="021CA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31 </a:t>
              </a:r>
              <a:r>
                <a:rPr b="1">
                  <a:solidFill>
                    <a:srgbClr val="379A6A"/>
                  </a:solidFill>
                </a:rPr>
                <a:t>print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mt</a:t>
              </a:r>
              <a:r>
                <a:rPr>
                  <a:solidFill>
                    <a:srgbClr val="7A7A7A"/>
                  </a:solidFill>
                </a:rPr>
                <a:t>.</a:t>
              </a:r>
              <a:r>
                <a:t>ExecutableTuple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t>black_scholes</a:t>
              </a:r>
              <a:r>
                <a:rPr>
                  <a:solidFill>
                    <a:srgbClr val="7A7A7A"/>
                  </a:solidFill>
                </a:rPr>
                <a:t>(</a:t>
              </a:r>
              <a:r>
                <a:rPr>
                  <a:solidFill>
                    <a:srgbClr val="000000"/>
                  </a:solidFill>
                </a:rPr>
                <a:t>price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rPr>
                  <a:solidFill>
                    <a:srgbClr val="000000"/>
                  </a:solidFill>
                </a:rPr>
                <a:t> </a:t>
              </a:r>
            </a:p>
            <a:p>
              <a:pPr algn="l" defTabSz="457200">
                <a:defRPr sz="2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>
                  <a:solidFill>
                    <a:srgbClr val="686868"/>
                  </a:solidFill>
                </a:rPr>
                <a:t> 32 </a:t>
              </a:r>
              <a:r>
                <a:t>      strike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t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0.1</a:t>
              </a:r>
              <a:r>
                <a:rPr>
                  <a:solidFill>
                    <a:srgbClr val="7A7A7A"/>
                  </a:solidFill>
                </a:rPr>
                <a:t>,</a:t>
              </a:r>
              <a:r>
                <a:t> </a:t>
              </a:r>
              <a:r>
                <a:rPr>
                  <a:solidFill>
                    <a:srgbClr val="FF39A4"/>
                  </a:solidFill>
                </a:rPr>
                <a:t>0.2</a:t>
              </a:r>
              <a:r>
                <a:rPr>
                  <a:solidFill>
                    <a:srgbClr val="7A7A7A"/>
                  </a:solidFill>
                </a:rPr>
                <a:t>)).</a:t>
              </a:r>
              <a:r>
                <a:rPr>
                  <a:solidFill>
                    <a:srgbClr val="021CA1"/>
                  </a:solidFill>
                </a:rPr>
                <a:t>execute</a:t>
              </a:r>
              <a:r>
                <a:rPr>
                  <a:solidFill>
                    <a:srgbClr val="7A7A7A"/>
                  </a:solidFill>
                </a:rPr>
                <a:t>())</a:t>
              </a:r>
            </a:p>
          </p:txBody>
        </p:sp>
        <p:pic>
          <p:nvPicPr>
            <p:cNvPr id="251" name="1 import mars.tensor as mt…   1 import mars.tensor as mt&#10;  2 from mars.tensor.special import erf&#10;  3 &#10;  4 &#10;  5 def black_scholes(P, S, T, rate, vol):&#10;  6     a = mt.log(P / S)&#10;  7     b = T * -rate&#10;  8 &#10;  9     z = T * (vol * vol * 2)&#10; 10     c = 0.25 * z&#10; 11     y = 1.0 / mt.sqrt(z)&#10; 12 &#10; 13     w1 = (a - b + c) * y&#10; 14     w2 = (a - b - c) * y&#10; 15 &#10; 16     d1 = 0.5 + 0.5 * erf(w1)&#10; 17     d2 = 0.5 + 0.5 * erf(w2)&#10; 18 &#10; 19     Se = mt.exp(b) * S&#10; 20 &#10; 21     call = P * d1 - Se * d2&#10; 22     put = call - P + Se&#10; 23 &#10; 24     return call, put&#10; 25 &#10; 26 &#10; 27 N = 50000000&#10; 28 price = mt.random.uniform(10.0, 50.0, N)&#10; 29 strike = mt.random.uniform(10.0, 50.0, N)&#10; 30 t = mt.random.uniform(1.0, 2.0, N)&#10; 31 print(mt.ExecutableTuple(black_scholes(price, &#10; 32       strike, t, 0.1, 0.2)).execute())&#10;" descr="1 import mars.tensor as mt…   1 import mars.tensor as mt  2 from mars.tensor.special import erf  3   4   5 def black_scholes(P, S, T, rate, vol):  6     a = mt.log(P / S)  7     b = T * -rate  8   9     z = T * (vol * vol * 2) 10     c = 0.25 * z 11     y = 1.0 / mt.sqrt(z) 12  13     w1 = (a - b + c) * y 14     w2 = (a - b - c) * y 15  16     d1 = 0.5 + 0.5 * erf(w1) 17     d2 = 0.5 + 0.5 * erf(w2) 18  19     Se = mt.exp(b) * S 20  21     call = P * d1 - Se * d2 22     put = call - P + Se 23  24     return call, put 25  26  27 N = 50000000 28 price = mt.random.uniform(10.0, 50.0, N) 29 strike = mt.random.uniform(10.0, 50.0, N) 30 t = mt.random.uniform(1.0, 2.0, N) 31 print(mt.ExecutableTuple(black_scholes(price,  32       strike, t, 0.1, 0.2)).execute())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9640848" cy="12042142"/>
            </a:xfrm>
            <a:prstGeom prst="rect">
              <a:avLst/>
            </a:prstGeom>
            <a:effectLst/>
          </p:spPr>
        </p:pic>
      </p:grpSp>
      <p:sp>
        <p:nvSpPr>
          <p:cNvPr id="254" name="Shape 134"/>
          <p:cNvSpPr txBox="1"/>
          <p:nvPr/>
        </p:nvSpPr>
        <p:spPr>
          <a:xfrm>
            <a:off x="13929221" y="434998"/>
            <a:ext cx="317682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4000" spc="79">
                <a:solidFill>
                  <a:srgbClr val="181818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r>
              <a:t>Mars tensor</a:t>
            </a:r>
          </a:p>
        </p:txBody>
      </p:sp>
      <p:pic>
        <p:nvPicPr>
          <p:cNvPr id="255" name="线条 线条" descr="线条 线条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11777" y="1893124"/>
            <a:ext cx="4629069" cy="50801"/>
          </a:xfrm>
          <a:prstGeom prst="rect">
            <a:avLst/>
          </a:prstGeom>
        </p:spPr>
      </p:pic>
      <p:pic>
        <p:nvPicPr>
          <p:cNvPr id="257" name="线条 线条" descr="线条 线条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11777" y="2325273"/>
            <a:ext cx="6536837" cy="50801"/>
          </a:xfrm>
          <a:prstGeom prst="rect">
            <a:avLst/>
          </a:prstGeom>
        </p:spPr>
      </p:pic>
      <p:pic>
        <p:nvPicPr>
          <p:cNvPr id="259" name="线条 线条" descr="线条 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22753" y="5541906"/>
            <a:ext cx="795394" cy="50801"/>
          </a:xfrm>
          <a:prstGeom prst="rect">
            <a:avLst/>
          </a:prstGeom>
        </p:spPr>
      </p:pic>
      <p:pic>
        <p:nvPicPr>
          <p:cNvPr id="261" name="线条 线条" descr="线条 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29157" y="3704509"/>
            <a:ext cx="795394" cy="50801"/>
          </a:xfrm>
          <a:prstGeom prst="rect">
            <a:avLst/>
          </a:prstGeom>
        </p:spPr>
      </p:pic>
      <p:pic>
        <p:nvPicPr>
          <p:cNvPr id="263" name="线条 线条" descr="线条 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69162" y="8498037"/>
            <a:ext cx="795394" cy="50801"/>
          </a:xfrm>
          <a:prstGeom prst="rect">
            <a:avLst/>
          </a:prstGeom>
        </p:spPr>
      </p:pic>
      <p:pic>
        <p:nvPicPr>
          <p:cNvPr id="265" name="线条 线条" descr="线条 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29157" y="11816531"/>
            <a:ext cx="795394" cy="50801"/>
          </a:xfrm>
          <a:prstGeom prst="rect">
            <a:avLst/>
          </a:prstGeom>
        </p:spPr>
      </p:pic>
      <p:pic>
        <p:nvPicPr>
          <p:cNvPr id="267" name="线条 线条" descr="线条 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69162" y="12217039"/>
            <a:ext cx="795394" cy="50801"/>
          </a:xfrm>
          <a:prstGeom prst="rect">
            <a:avLst/>
          </a:prstGeom>
        </p:spPr>
      </p:pic>
      <p:pic>
        <p:nvPicPr>
          <p:cNvPr id="269" name="线条 线条" descr="线条 线条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040710" y="12566398"/>
            <a:ext cx="795394" cy="50801"/>
          </a:xfrm>
          <a:prstGeom prst="rect">
            <a:avLst/>
          </a:prstGeom>
        </p:spPr>
      </p:pic>
      <p:pic>
        <p:nvPicPr>
          <p:cNvPr id="271" name="线条 线条" descr="线条 线条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555649" y="12947834"/>
            <a:ext cx="7067695" cy="50801"/>
          </a:xfrm>
          <a:prstGeom prst="rect">
            <a:avLst/>
          </a:prstGeom>
        </p:spPr>
      </p:pic>
      <p:pic>
        <p:nvPicPr>
          <p:cNvPr id="273" name="线条 线条" descr="线条 线条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555649" y="13329270"/>
            <a:ext cx="5923969" cy="50801"/>
          </a:xfrm>
          <a:prstGeom prst="rect">
            <a:avLst/>
          </a:prstGeom>
        </p:spPr>
      </p:pic>
      <p:sp>
        <p:nvSpPr>
          <p:cNvPr id="275" name="矩形"/>
          <p:cNvSpPr/>
          <p:nvPr/>
        </p:nvSpPr>
        <p:spPr>
          <a:xfrm>
            <a:off x="748379" y="1490980"/>
            <a:ext cx="9624910" cy="12042141"/>
          </a:xfrm>
          <a:prstGeom prst="rect">
            <a:avLst/>
          </a:prstGeom>
          <a:solidFill>
            <a:srgbClr val="000000">
              <a:alpha val="5016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6" name="矩形"/>
          <p:cNvSpPr/>
          <p:nvPr/>
        </p:nvSpPr>
        <p:spPr>
          <a:xfrm>
            <a:off x="10705179" y="1490979"/>
            <a:ext cx="9624909" cy="12042141"/>
          </a:xfrm>
          <a:prstGeom prst="rect">
            <a:avLst/>
          </a:prstGeom>
          <a:solidFill>
            <a:srgbClr val="000000">
              <a:alpha val="5016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 defTabSz="808970">
              <a:defRPr sz="15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77" name="运行时间：11.9 s…"/>
          <p:cNvSpPr/>
          <p:nvPr/>
        </p:nvSpPr>
        <p:spPr>
          <a:xfrm>
            <a:off x="4039269" y="6910568"/>
            <a:ext cx="2907944" cy="1202963"/>
          </a:xfrm>
          <a:prstGeom prst="roundRect">
            <a:avLst>
              <a:gd name="adj" fmla="val 21150"/>
            </a:avLst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运行时间：11.9 s</a:t>
            </a:r>
          </a:p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峰值内存：5479.47 MiB</a:t>
            </a:r>
          </a:p>
        </p:txBody>
      </p:sp>
      <p:sp>
        <p:nvSpPr>
          <p:cNvPr id="278" name="运行时间：5.48 s…"/>
          <p:cNvSpPr/>
          <p:nvPr/>
        </p:nvSpPr>
        <p:spPr>
          <a:xfrm>
            <a:off x="13929221" y="6910568"/>
            <a:ext cx="2907943" cy="1202963"/>
          </a:xfrm>
          <a:prstGeom prst="roundRect">
            <a:avLst>
              <a:gd name="adj" fmla="val 26720"/>
            </a:avLst>
          </a:prstGeom>
          <a:solidFill>
            <a:srgbClr val="FFFFFF"/>
          </a:solidFill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运行时间：</a:t>
            </a:r>
            <a:r>
              <a:rPr>
                <a:solidFill>
                  <a:srgbClr val="EE220C"/>
                </a:solidFill>
              </a:rPr>
              <a:t>5.48 s</a:t>
            </a:r>
          </a:p>
          <a:p>
            <a:pPr defTabSz="808970"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 峰值内存：</a:t>
            </a:r>
            <a:r>
              <a:rPr>
                <a:solidFill>
                  <a:srgbClr val="EE220C"/>
                </a:solidFill>
              </a:rPr>
              <a:t>1647.85 MiB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3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3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3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3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3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3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3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32" fill="hold" grpId="1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4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" presetClass="entr" presetSubtype="32" fill="hold" grpId="1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" presetClass="entr" presetSubtype="32" fill="hold" grpId="1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2" animBg="1" advAuto="0"/>
      <p:bldP spid="254" grpId="1" animBg="1" advAuto="0"/>
      <p:bldP spid="255" grpId="3" animBg="1" advAuto="0"/>
      <p:bldP spid="257" grpId="4" animBg="1" advAuto="0"/>
      <p:bldP spid="259" grpId="5" animBg="1" advAuto="0"/>
      <p:bldP spid="261" grpId="6" animBg="1" advAuto="0"/>
      <p:bldP spid="263" grpId="7" animBg="1" advAuto="0"/>
      <p:bldP spid="265" grpId="8" animBg="1" advAuto="0"/>
      <p:bldP spid="267" grpId="9" animBg="1" advAuto="0"/>
      <p:bldP spid="269" grpId="10" animBg="1" advAuto="0"/>
      <p:bldP spid="271" grpId="11" animBg="1" advAuto="0"/>
      <p:bldP spid="273" grpId="12" animBg="1" advAuto="0"/>
      <p:bldP spid="275" grpId="13" animBg="1" advAuto="0"/>
      <p:bldP spid="276" grpId="15" animBg="1" advAuto="0"/>
      <p:bldP spid="277" grpId="14" animBg="1" advAuto="0"/>
      <p:bldP spid="278" grpId="16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5846</TotalTime>
  <Words>3101</Words>
  <Application>Microsoft Macintosh PowerPoint</Application>
  <PresentationFormat>自定义</PresentationFormat>
  <Paragraphs>712</Paragraphs>
  <Slides>33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方正兰亭粗黑简体</vt:lpstr>
      <vt:lpstr>FZLanTingHei-B-GBK</vt:lpstr>
      <vt:lpstr>FZLanTingHei-M-GBK</vt:lpstr>
      <vt:lpstr>FZLanTingHei-R-GBK</vt:lpstr>
      <vt:lpstr>PingFang SC</vt:lpstr>
      <vt:lpstr>Arial</vt:lpstr>
      <vt:lpstr>Calibri</vt:lpstr>
      <vt:lpstr>Courier</vt:lpstr>
      <vt:lpstr>Helvetica</vt:lpstr>
      <vt:lpstr>Helvetica Light</vt:lpstr>
      <vt:lpstr>Helvetica Neue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28</cp:revision>
  <dcterms:modified xsi:type="dcterms:W3CDTF">2019-12-16T06:21:53Z</dcterms:modified>
</cp:coreProperties>
</file>